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696" r:id="rId2"/>
    <p:sldId id="357" r:id="rId3"/>
    <p:sldId id="693" r:id="rId4"/>
    <p:sldId id="527" r:id="rId5"/>
    <p:sldId id="528" r:id="rId6"/>
    <p:sldId id="510" r:id="rId7"/>
    <p:sldId id="545" r:id="rId8"/>
    <p:sldId id="401" r:id="rId9"/>
    <p:sldId id="505" r:id="rId10"/>
    <p:sldId id="695" r:id="rId11"/>
    <p:sldId id="501" r:id="rId12"/>
    <p:sldId id="697" r:id="rId13"/>
    <p:sldId id="698" r:id="rId14"/>
    <p:sldId id="711" r:id="rId15"/>
    <p:sldId id="712" r:id="rId16"/>
    <p:sldId id="540" r:id="rId17"/>
    <p:sldId id="541" r:id="rId18"/>
    <p:sldId id="351" r:id="rId19"/>
    <p:sldId id="352" r:id="rId20"/>
    <p:sldId id="622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710" r:id="rId31"/>
    <p:sldId id="564" r:id="rId32"/>
    <p:sldId id="566" r:id="rId33"/>
    <p:sldId id="569" r:id="rId34"/>
    <p:sldId id="631" r:id="rId35"/>
    <p:sldId id="632" r:id="rId36"/>
    <p:sldId id="633" r:id="rId37"/>
    <p:sldId id="634" r:id="rId38"/>
    <p:sldId id="609" r:id="rId39"/>
    <p:sldId id="615" r:id="rId40"/>
    <p:sldId id="638" r:id="rId41"/>
    <p:sldId id="637" r:id="rId42"/>
    <p:sldId id="639" r:id="rId43"/>
    <p:sldId id="640" r:id="rId44"/>
    <p:sldId id="297" r:id="rId45"/>
    <p:sldId id="617" r:id="rId46"/>
    <p:sldId id="619" r:id="rId47"/>
    <p:sldId id="618" r:id="rId48"/>
    <p:sldId id="65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3" autoAdjust="0"/>
  </p:normalViewPr>
  <p:slideViewPr>
    <p:cSldViewPr snapToGrid="0" showGuides="1">
      <p:cViewPr varScale="1">
        <p:scale>
          <a:sx n="95" d="100"/>
          <a:sy n="95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8B71-9C39-4889-8E2C-9225BA8B3F5D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E8587-C61B-49BA-BD3C-A9EE353D70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2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F955B-2872-47BA-8E7C-DCE4450BCF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F955B-2872-47BA-8E7C-DCE4450BCF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mod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39BA2-584E-489F-BD53-7FBA2713A3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Kate-Zaverucha-Goldberg’2010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39BA2-584E-489F-BD53-7FBA2713A3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1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39BA2-584E-489F-BD53-7FBA2713A3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8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62BE-4293-4D7E-8FED-EFA019AFC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D1A74-AF1E-46A8-969C-64685C193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18083-291B-495C-BAB6-1CA89DC9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355C-5445-4237-B262-A23164E3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A2EEC-5F5F-4D03-9F61-C3898D11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0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5D5E-1D09-4AA5-802D-4F59776F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208FA-35A6-4EFB-8F48-9862886D3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12DB-EB1D-4551-99AC-22EB9BA8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BBAA-94B5-4ED9-AF79-CE399893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75956-F933-4CB8-B481-AECB03FE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19A50-C4E4-4F1B-8E62-D99CDF398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6962F-B4A1-4859-A12C-67016FF82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5B0A-81A5-479B-ADAA-456B1427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594D5-082C-4ACF-940E-4A01DCAB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E540E-0F1D-4EDA-A305-C1C4D643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29EA-3388-4D23-82A9-4F3003AA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112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7303-1971-4CD2-8B0B-FF115F236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743197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884B-6D89-405B-909F-A90DE069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CC1C-249F-4FDD-B428-EC207B74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F98E7-51DE-4E2D-9482-7B25C0E3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3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596D-914D-4E6D-AF46-B4998729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A2592-3A41-4778-8643-4E85E4F5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B768F-D2C9-4B4F-AD4B-7D3CCBB6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28A7-FD4F-4564-86A5-14569CF8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6873D-EE02-40CB-82E5-FC35559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1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B8E9-3028-45FF-BFA0-3F576C75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49A6-FAF9-4467-A916-761573389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ED86A-1D75-4C06-BDAE-5667877AB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CF083-8A8C-4A9F-B603-0A0C30D6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B6354-55B3-4E64-8ECD-95536532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45BA3-E82B-4150-AFEE-B8046EC2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58BD-5C91-4255-BA0D-911276E3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20BD4-8880-45D0-90D9-071C791C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C337D-B29A-4D93-9190-4AFBFD982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818BC-1713-4BB0-BD29-BBEECC746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46D4E-AEA1-4FE7-B3D8-EEFEA3CD1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582CE-8BAA-46FF-8D36-0E537530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89E11-F3B3-415D-B5A9-522C5813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781E5-8EB7-4610-AA29-ECAFECA5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2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36C9-CDE4-4879-BA7D-0F985BF1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1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54AB7-2FEF-4B47-87EE-D334C5CA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88316-D12F-426A-B8C8-3F85CF52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1593-3F56-4498-9268-88BD0507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39C03-0146-4658-B780-5A2D1237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726FC-EEC0-465F-9312-6B7A9CBC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6D91-3676-4D69-8E5F-267FDD22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8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473F-09B7-4427-84BA-9F7D9421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777A-4377-4824-9580-5CD50236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31D50-2E89-437B-B7A5-D525C9CA3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8A116-4E7B-4FBF-B5D3-C5A227E0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7E17E-6360-44B3-A9FC-43E4C2A8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564C6-9C35-4475-AC5F-A9E2A18F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5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4457-2EBD-4422-ACE5-EB4635EB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E365B-1F69-4E89-BF0A-AE9ABA04F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04F95-09E7-4B54-92F7-919F84BE1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BB4A7-1713-41A4-A987-82B25812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E5D9B-5A82-484F-A772-B349921A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961B1-2F65-46C3-993A-E03DDB04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FBC14-1125-4876-92E8-1B087757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155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D414D-3C83-413A-81E2-B045C68BC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077" y="17431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B5CF-C149-4249-940C-9F0BD416C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43A1-61F1-46D0-835A-ADB57988AB43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E08F-5D25-486D-BA81-889A52131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A894-9BA9-41D9-AE9D-7132C3E9D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E115-9843-43A9-95E4-D13672595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35.png"/><Relationship Id="rId10" Type="http://schemas.openxmlformats.org/officeDocument/2006/relationships/image" Target="../media/image120.png"/><Relationship Id="rId4" Type="http://schemas.openxmlformats.org/officeDocument/2006/relationships/image" Target="../media/image5.png"/><Relationship Id="rId9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35.png"/><Relationship Id="rId10" Type="http://schemas.openxmlformats.org/officeDocument/2006/relationships/image" Target="../media/image120.png"/><Relationship Id="rId4" Type="http://schemas.openxmlformats.org/officeDocument/2006/relationships/image" Target="../media/image5.png"/><Relationship Id="rId9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inmarketcap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4.png"/><Relationship Id="rId7" Type="http://schemas.openxmlformats.org/officeDocument/2006/relationships/image" Target="../media/image3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1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4.png"/><Relationship Id="rId7" Type="http://schemas.openxmlformats.org/officeDocument/2006/relationships/image" Target="../media/image34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.png"/><Relationship Id="rId7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Relationship Id="rId9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ckchain.com/explor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1AB3-C7F4-187C-47E2-CACD370B2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Succinct and non-interactive zero-knowledge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A3F48-AE8E-9A75-5FA1-6315C6BFF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Yupeng Zhang</a:t>
            </a:r>
          </a:p>
          <a:p>
            <a:r>
              <a:rPr lang="en-US" dirty="0"/>
              <a:t>Guest lecture, 4/25</a:t>
            </a:r>
          </a:p>
        </p:txBody>
      </p:sp>
    </p:spTree>
    <p:extLst>
      <p:ext uri="{BB962C8B-B14F-4D97-AF65-F5344CB8AC3E}">
        <p14:creationId xmlns:p14="http://schemas.microsoft.com/office/powerpoint/2010/main" val="314388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050B5AD-37D6-639F-60F8-F6E60F50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Zero-Knowledge Proof (ZKP)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BB5241-6F09-E01A-8A8B-2E975174ED67}"/>
              </a:ext>
            </a:extLst>
          </p:cNvPr>
          <p:cNvSpPr txBox="1"/>
          <p:nvPr/>
        </p:nvSpPr>
        <p:spPr>
          <a:xfrm>
            <a:off x="2794575" y="169983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707469-288C-4DB3-8D51-3114BACB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76" y="3099314"/>
            <a:ext cx="1294278" cy="148577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8D2FF85-10FC-B568-F7F5-44A97C3E1A26}"/>
              </a:ext>
            </a:extLst>
          </p:cNvPr>
          <p:cNvSpPr txBox="1"/>
          <p:nvPr/>
        </p:nvSpPr>
        <p:spPr>
          <a:xfrm>
            <a:off x="804443" y="2323182"/>
            <a:ext cx="166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secret data:</a:t>
            </a:r>
          </a:p>
          <a:p>
            <a:r>
              <a:rPr lang="en-US" sz="2000" dirty="0"/>
              <a:t>witness </a:t>
            </a:r>
            <a:r>
              <a:rPr lang="en-US" sz="2000" i="1" dirty="0"/>
              <a:t>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607E14-76B3-1D1A-651D-15CEB49C7786}"/>
              </a:ext>
            </a:extLst>
          </p:cNvPr>
          <p:cNvSpPr txBox="1"/>
          <p:nvPr/>
        </p:nvSpPr>
        <p:spPr>
          <a:xfrm>
            <a:off x="8658473" y="1768794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39" name="Picture 2" descr="Image result for proof">
            <a:extLst>
              <a:ext uri="{FF2B5EF4-FFF2-40B4-BE49-F238E27FC236}">
                <a16:creationId xmlns:a16="http://schemas.microsoft.com/office/drawing/2014/main" id="{247D7960-7455-6B8B-CDAE-E8EA9547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26" y="2037386"/>
            <a:ext cx="1669874" cy="7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4E5DC8A-B9D1-507A-9B54-7E43132AAA5C}"/>
              </a:ext>
            </a:extLst>
          </p:cNvPr>
          <p:cNvSpPr/>
          <p:nvPr/>
        </p:nvSpPr>
        <p:spPr>
          <a:xfrm>
            <a:off x="4901860" y="2076960"/>
            <a:ext cx="23342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Georgia" panose="02040502050405020303" pitchFamily="18" charset="0"/>
              </a:rPr>
              <a:t>f</a:t>
            </a:r>
            <a:r>
              <a:rPr lang="en-US" sz="2600" dirty="0">
                <a:latin typeface="Georgia" panose="02040502050405020303" pitchFamily="18" charset="0"/>
              </a:rPr>
              <a:t>(</a:t>
            </a:r>
            <a:r>
              <a:rPr lang="en-US" sz="2600" i="1" dirty="0" err="1">
                <a:latin typeface="Georgia" panose="02040502050405020303" pitchFamily="18" charset="0"/>
              </a:rPr>
              <a:t>x,w</a:t>
            </a:r>
            <a:r>
              <a:rPr lang="en-US" sz="2600" dirty="0">
                <a:latin typeface="Georgia" panose="02040502050405020303" pitchFamily="18" charset="0"/>
              </a:rPr>
              <a:t>) = </a:t>
            </a:r>
            <a:r>
              <a:rPr lang="en-US" sz="2600" i="1" dirty="0">
                <a:latin typeface="Georgia" panose="02040502050405020303" pitchFamily="18" charset="0"/>
              </a:rPr>
              <a:t>y</a:t>
            </a:r>
            <a:r>
              <a:rPr lang="en-US" sz="2600" dirty="0">
                <a:latin typeface="Georgia" panose="02040502050405020303" pitchFamily="18" charset="0"/>
              </a:rPr>
              <a:t>   +  </a:t>
            </a:r>
            <a:endParaRPr lang="en-US" sz="2600" dirty="0"/>
          </a:p>
        </p:txBody>
      </p:sp>
      <p:sp>
        <p:nvSpPr>
          <p:cNvPr id="41" name="Right Arrow 7">
            <a:extLst>
              <a:ext uri="{FF2B5EF4-FFF2-40B4-BE49-F238E27FC236}">
                <a16:creationId xmlns:a16="http://schemas.microsoft.com/office/drawing/2014/main" id="{60F270A2-4D59-2448-78C8-66E507954543}"/>
              </a:ext>
            </a:extLst>
          </p:cNvPr>
          <p:cNvSpPr/>
          <p:nvPr/>
        </p:nvSpPr>
        <p:spPr>
          <a:xfrm>
            <a:off x="4351567" y="2897986"/>
            <a:ext cx="4456656" cy="16661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B5A958-264C-FCB2-6770-AB703BA75969}"/>
              </a:ext>
            </a:extLst>
          </p:cNvPr>
          <p:cNvSpPr txBox="1"/>
          <p:nvPr/>
        </p:nvSpPr>
        <p:spPr>
          <a:xfrm>
            <a:off x="7625812" y="3842203"/>
            <a:ext cx="378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A4711-0EA4-5AD9-97F9-92C48ABF851B}"/>
                  </a:ext>
                </a:extLst>
              </p:cNvPr>
              <p:cNvSpPr txBox="1"/>
              <p:nvPr/>
            </p:nvSpPr>
            <p:spPr>
              <a:xfrm>
                <a:off x="1899900" y="4296459"/>
                <a:ext cx="8392200" cy="283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Correctness: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honest prover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and</a:t>
                </a:r>
                <a:r>
                  <a:rPr lang="en-US" sz="2400" dirty="0"/>
                  <a:t> verification is 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400" dirty="0"/>
                  <a:t>] =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Soundness: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and</a:t>
                </a:r>
                <a:r>
                  <a:rPr lang="en-US" sz="2400" dirty="0"/>
                  <a:t> verification is 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400" dirty="0"/>
                  <a:t>]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baseline="30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Zero-knowledge: proof leaks no information about </a:t>
                </a:r>
                <a:r>
                  <a:rPr lang="en-US" sz="2400" i="1" dirty="0"/>
                  <a:t>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interaction between the prover and verifier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Succinctness: proof size is much smaller than the size of 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A4711-0EA4-5AD9-97F9-92C48ABF8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900" y="4296459"/>
                <a:ext cx="8392200" cy="2831416"/>
              </a:xfrm>
              <a:prstGeom prst="rect">
                <a:avLst/>
              </a:prstGeom>
              <a:blipFill>
                <a:blip r:embed="rId4"/>
                <a:stretch>
                  <a:fillRect l="-1017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FBD023F-5915-D88C-E16A-55E5E4FFB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706" y="2331588"/>
            <a:ext cx="1603861" cy="1404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2090E6-37D4-ECF1-EAB5-58DBB9698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129" y="2605310"/>
            <a:ext cx="576713" cy="8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CB09-310F-4784-A9D9-63BE5649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Privacy-preserving Crypto-currencies</a:t>
            </a:r>
          </a:p>
        </p:txBody>
      </p:sp>
      <p:sp>
        <p:nvSpPr>
          <p:cNvPr id="22" name="Google Shape;224;p48">
            <a:extLst>
              <a:ext uri="{FF2B5EF4-FFF2-40B4-BE49-F238E27FC236}">
                <a16:creationId xmlns:a16="http://schemas.microsoft.com/office/drawing/2014/main" id="{D1701D33-A173-816C-B601-9B71E22AA0F6}"/>
              </a:ext>
            </a:extLst>
          </p:cNvPr>
          <p:cNvSpPr/>
          <p:nvPr/>
        </p:nvSpPr>
        <p:spPr>
          <a:xfrm>
            <a:off x="3827702" y="1649952"/>
            <a:ext cx="956790" cy="69021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Block</a:t>
            </a:r>
            <a:endParaRPr sz="1600" dirty="0"/>
          </a:p>
        </p:txBody>
      </p:sp>
      <p:cxnSp>
        <p:nvCxnSpPr>
          <p:cNvPr id="23" name="Google Shape;229;p48">
            <a:extLst>
              <a:ext uri="{FF2B5EF4-FFF2-40B4-BE49-F238E27FC236}">
                <a16:creationId xmlns:a16="http://schemas.microsoft.com/office/drawing/2014/main" id="{F667C87B-0D58-20C2-7E97-A54ECB389F9B}"/>
              </a:ext>
            </a:extLst>
          </p:cNvPr>
          <p:cNvCxnSpPr>
            <a:cxnSpLocks/>
          </p:cNvCxnSpPr>
          <p:nvPr/>
        </p:nvCxnSpPr>
        <p:spPr>
          <a:xfrm flipH="1">
            <a:off x="3167639" y="2078074"/>
            <a:ext cx="660063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231;p48">
            <a:extLst>
              <a:ext uri="{FF2B5EF4-FFF2-40B4-BE49-F238E27FC236}">
                <a16:creationId xmlns:a16="http://schemas.microsoft.com/office/drawing/2014/main" id="{39E1B64D-374F-8F93-1A96-C8E2C4F1CC20}"/>
              </a:ext>
            </a:extLst>
          </p:cNvPr>
          <p:cNvSpPr txBox="1"/>
          <p:nvPr/>
        </p:nvSpPr>
        <p:spPr>
          <a:xfrm>
            <a:off x="3740973" y="2679304"/>
            <a:ext cx="1132403" cy="830998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</p:txBody>
      </p:sp>
      <p:cxnSp>
        <p:nvCxnSpPr>
          <p:cNvPr id="25" name="Google Shape;232;p48">
            <a:extLst>
              <a:ext uri="{FF2B5EF4-FFF2-40B4-BE49-F238E27FC236}">
                <a16:creationId xmlns:a16="http://schemas.microsoft.com/office/drawing/2014/main" id="{8EF3B7E3-4499-421F-0322-3E38B84FD489}"/>
              </a:ext>
            </a:extLst>
          </p:cNvPr>
          <p:cNvCxnSpPr>
            <a:cxnSpLocks/>
            <a:stCxn id="22" idx="2"/>
            <a:endCxn id="38" idx="0"/>
          </p:cNvCxnSpPr>
          <p:nvPr/>
        </p:nvCxnSpPr>
        <p:spPr>
          <a:xfrm>
            <a:off x="4306097" y="2340170"/>
            <a:ext cx="0" cy="3512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2807DB-BBD8-EFEC-676C-2ED517483151}"/>
              </a:ext>
            </a:extLst>
          </p:cNvPr>
          <p:cNvSpPr txBox="1"/>
          <p:nvPr/>
        </p:nvSpPr>
        <p:spPr>
          <a:xfrm>
            <a:off x="3078907" y="1557366"/>
            <a:ext cx="84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Hash</a:t>
            </a:r>
          </a:p>
          <a:p>
            <a:pPr algn="ctr"/>
            <a:r>
              <a:rPr lang="en-US" sz="1400" dirty="0"/>
              <a:t>pointer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A09150-3B03-66B4-0D1D-CCF332CEBE01}"/>
              </a:ext>
            </a:extLst>
          </p:cNvPr>
          <p:cNvSpPr txBox="1"/>
          <p:nvPr/>
        </p:nvSpPr>
        <p:spPr>
          <a:xfrm>
            <a:off x="2651817" y="1877830"/>
            <a:ext cx="676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……</a:t>
            </a:r>
          </a:p>
        </p:txBody>
      </p:sp>
      <p:sp>
        <p:nvSpPr>
          <p:cNvPr id="28" name="Google Shape;224;p48">
            <a:extLst>
              <a:ext uri="{FF2B5EF4-FFF2-40B4-BE49-F238E27FC236}">
                <a16:creationId xmlns:a16="http://schemas.microsoft.com/office/drawing/2014/main" id="{57A82DA5-8C33-5862-65CB-5644C4E9B309}"/>
              </a:ext>
            </a:extLst>
          </p:cNvPr>
          <p:cNvSpPr/>
          <p:nvPr/>
        </p:nvSpPr>
        <p:spPr>
          <a:xfrm>
            <a:off x="5533287" y="1649952"/>
            <a:ext cx="956790" cy="69021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Block</a:t>
            </a:r>
            <a:endParaRPr sz="1600" dirty="0"/>
          </a:p>
        </p:txBody>
      </p:sp>
      <p:cxnSp>
        <p:nvCxnSpPr>
          <p:cNvPr id="29" name="Google Shape;229;p48">
            <a:extLst>
              <a:ext uri="{FF2B5EF4-FFF2-40B4-BE49-F238E27FC236}">
                <a16:creationId xmlns:a16="http://schemas.microsoft.com/office/drawing/2014/main" id="{B4695E14-B56A-79E4-01CF-08C4B6A46394}"/>
              </a:ext>
            </a:extLst>
          </p:cNvPr>
          <p:cNvCxnSpPr>
            <a:cxnSpLocks/>
          </p:cNvCxnSpPr>
          <p:nvPr/>
        </p:nvCxnSpPr>
        <p:spPr>
          <a:xfrm flipH="1">
            <a:off x="4784492" y="2078074"/>
            <a:ext cx="74879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231;p48">
            <a:extLst>
              <a:ext uri="{FF2B5EF4-FFF2-40B4-BE49-F238E27FC236}">
                <a16:creationId xmlns:a16="http://schemas.microsoft.com/office/drawing/2014/main" id="{C82AE0BF-9648-4BD5-5B5D-3BC736BE6955}"/>
              </a:ext>
            </a:extLst>
          </p:cNvPr>
          <p:cNvSpPr txBox="1"/>
          <p:nvPr/>
        </p:nvSpPr>
        <p:spPr>
          <a:xfrm>
            <a:off x="5446558" y="2679304"/>
            <a:ext cx="1132403" cy="830998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</p:txBody>
      </p:sp>
      <p:cxnSp>
        <p:nvCxnSpPr>
          <p:cNvPr id="31" name="Google Shape;232;p48">
            <a:extLst>
              <a:ext uri="{FF2B5EF4-FFF2-40B4-BE49-F238E27FC236}">
                <a16:creationId xmlns:a16="http://schemas.microsoft.com/office/drawing/2014/main" id="{1029093B-E831-5346-424C-D48893F26BB1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6011682" y="2340170"/>
            <a:ext cx="1078" cy="3460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6F5F0E-0D92-FD17-DA72-BD0D9367106C}"/>
              </a:ext>
            </a:extLst>
          </p:cNvPr>
          <p:cNvSpPr txBox="1"/>
          <p:nvPr/>
        </p:nvSpPr>
        <p:spPr>
          <a:xfrm>
            <a:off x="4784492" y="1557366"/>
            <a:ext cx="84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Hash</a:t>
            </a:r>
          </a:p>
          <a:p>
            <a:pPr algn="ctr"/>
            <a:r>
              <a:rPr lang="en-US" sz="1400" dirty="0"/>
              <a:t>pointer</a:t>
            </a:r>
          </a:p>
        </p:txBody>
      </p:sp>
      <p:sp>
        <p:nvSpPr>
          <p:cNvPr id="33" name="Google Shape;224;p48">
            <a:extLst>
              <a:ext uri="{FF2B5EF4-FFF2-40B4-BE49-F238E27FC236}">
                <a16:creationId xmlns:a16="http://schemas.microsoft.com/office/drawing/2014/main" id="{B26A65CE-B069-DE0B-0DC2-C23D1D445699}"/>
              </a:ext>
            </a:extLst>
          </p:cNvPr>
          <p:cNvSpPr/>
          <p:nvPr/>
        </p:nvSpPr>
        <p:spPr>
          <a:xfrm>
            <a:off x="7232969" y="1649952"/>
            <a:ext cx="956790" cy="69021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Block</a:t>
            </a:r>
            <a:endParaRPr sz="1600" dirty="0"/>
          </a:p>
        </p:txBody>
      </p:sp>
      <p:cxnSp>
        <p:nvCxnSpPr>
          <p:cNvPr id="34" name="Google Shape;229;p48">
            <a:extLst>
              <a:ext uri="{FF2B5EF4-FFF2-40B4-BE49-F238E27FC236}">
                <a16:creationId xmlns:a16="http://schemas.microsoft.com/office/drawing/2014/main" id="{75801260-F665-8486-6BA3-8622EA66B60C}"/>
              </a:ext>
            </a:extLst>
          </p:cNvPr>
          <p:cNvCxnSpPr>
            <a:cxnSpLocks/>
          </p:cNvCxnSpPr>
          <p:nvPr/>
        </p:nvCxnSpPr>
        <p:spPr>
          <a:xfrm flipH="1">
            <a:off x="6484174" y="2078074"/>
            <a:ext cx="74879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231;p48">
            <a:extLst>
              <a:ext uri="{FF2B5EF4-FFF2-40B4-BE49-F238E27FC236}">
                <a16:creationId xmlns:a16="http://schemas.microsoft.com/office/drawing/2014/main" id="{CD282B95-3997-B7B0-AE78-F4894C95C56A}"/>
              </a:ext>
            </a:extLst>
          </p:cNvPr>
          <p:cNvSpPr txBox="1"/>
          <p:nvPr/>
        </p:nvSpPr>
        <p:spPr>
          <a:xfrm>
            <a:off x="7146240" y="2679304"/>
            <a:ext cx="1132403" cy="830998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</p:txBody>
      </p:sp>
      <p:cxnSp>
        <p:nvCxnSpPr>
          <p:cNvPr id="36" name="Google Shape;232;p48">
            <a:extLst>
              <a:ext uri="{FF2B5EF4-FFF2-40B4-BE49-F238E27FC236}">
                <a16:creationId xmlns:a16="http://schemas.microsoft.com/office/drawing/2014/main" id="{E6087B64-B2E8-1742-B4D1-DA846E11D90C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7711364" y="2340170"/>
            <a:ext cx="0" cy="3460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6077543-6D07-3BB9-AE9C-BCA1CDCB1774}"/>
              </a:ext>
            </a:extLst>
          </p:cNvPr>
          <p:cNvSpPr txBox="1"/>
          <p:nvPr/>
        </p:nvSpPr>
        <p:spPr>
          <a:xfrm>
            <a:off x="6484174" y="1557366"/>
            <a:ext cx="84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Hash</a:t>
            </a:r>
          </a:p>
          <a:p>
            <a:pPr algn="ctr"/>
            <a:r>
              <a:rPr lang="en-US" sz="1400" dirty="0"/>
              <a:t>pointer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0997FB-6A8E-729B-1662-F9227A2DA481}"/>
              </a:ext>
            </a:extLst>
          </p:cNvPr>
          <p:cNvSpPr/>
          <p:nvPr/>
        </p:nvSpPr>
        <p:spPr>
          <a:xfrm>
            <a:off x="3739895" y="2691434"/>
            <a:ext cx="1132403" cy="38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ZK proof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8B0F14-136B-6F8A-DAE1-F537479C14C5}"/>
              </a:ext>
            </a:extLst>
          </p:cNvPr>
          <p:cNvSpPr/>
          <p:nvPr/>
        </p:nvSpPr>
        <p:spPr>
          <a:xfrm>
            <a:off x="5446558" y="2686231"/>
            <a:ext cx="1132403" cy="38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ZK proof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593ECD-A615-991B-5838-8172F3752E88}"/>
              </a:ext>
            </a:extLst>
          </p:cNvPr>
          <p:cNvSpPr/>
          <p:nvPr/>
        </p:nvSpPr>
        <p:spPr>
          <a:xfrm>
            <a:off x="7145162" y="2686231"/>
            <a:ext cx="1132403" cy="38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ZK proof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DDCDDE-BF68-3421-6358-D03DE9CFD138}"/>
              </a:ext>
            </a:extLst>
          </p:cNvPr>
          <p:cNvGrpSpPr/>
          <p:nvPr/>
        </p:nvGrpSpPr>
        <p:grpSpPr>
          <a:xfrm>
            <a:off x="3564951" y="3403887"/>
            <a:ext cx="1482290" cy="923330"/>
            <a:chOff x="1185334" y="3003327"/>
            <a:chExt cx="1632814" cy="99087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D6716EC-1C22-427D-4A76-14C6C7722E66}"/>
                </a:ext>
              </a:extLst>
            </p:cNvPr>
            <p:cNvSpPr/>
            <p:nvPr/>
          </p:nvSpPr>
          <p:spPr>
            <a:xfrm>
              <a:off x="1198971" y="3028644"/>
              <a:ext cx="1619176" cy="9126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2CA11A-1334-4049-6FAE-D58480B13B9A}"/>
                </a:ext>
              </a:extLst>
            </p:cNvPr>
            <p:cNvSpPr txBox="1"/>
            <p:nvPr/>
          </p:nvSpPr>
          <p:spPr>
            <a:xfrm>
              <a:off x="1185334" y="3003327"/>
              <a:ext cx="1632814" cy="99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ZKP for validity of TXs </a:t>
              </a:r>
            </a:p>
          </p:txBody>
        </p:sp>
      </p:grpSp>
      <p:sp>
        <p:nvSpPr>
          <p:cNvPr id="44" name="Arrow: Up 43">
            <a:extLst>
              <a:ext uri="{FF2B5EF4-FFF2-40B4-BE49-F238E27FC236}">
                <a16:creationId xmlns:a16="http://schemas.microsoft.com/office/drawing/2014/main" id="{BD485010-D2E8-62E8-2DA7-5D0961EF67A6}"/>
              </a:ext>
            </a:extLst>
          </p:cNvPr>
          <p:cNvSpPr/>
          <p:nvPr/>
        </p:nvSpPr>
        <p:spPr>
          <a:xfrm>
            <a:off x="3994523" y="3162300"/>
            <a:ext cx="623146" cy="219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7B693F-B560-67C8-47AD-A865BBA6BA8E}"/>
              </a:ext>
            </a:extLst>
          </p:cNvPr>
          <p:cNvGrpSpPr/>
          <p:nvPr/>
        </p:nvGrpSpPr>
        <p:grpSpPr>
          <a:xfrm>
            <a:off x="5270537" y="3415648"/>
            <a:ext cx="1482290" cy="923330"/>
            <a:chOff x="1185334" y="3003327"/>
            <a:chExt cx="1632814" cy="99087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196C798-A17F-4759-46D3-752F4ED10907}"/>
                </a:ext>
              </a:extLst>
            </p:cNvPr>
            <p:cNvSpPr/>
            <p:nvPr/>
          </p:nvSpPr>
          <p:spPr>
            <a:xfrm>
              <a:off x="1198971" y="3028644"/>
              <a:ext cx="1619176" cy="9126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01C423-B1B8-1D7B-7B61-CD39E9B690B9}"/>
                </a:ext>
              </a:extLst>
            </p:cNvPr>
            <p:cNvSpPr txBox="1"/>
            <p:nvPr/>
          </p:nvSpPr>
          <p:spPr>
            <a:xfrm>
              <a:off x="1185334" y="3003327"/>
              <a:ext cx="1632814" cy="99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ZKP for validity of TXs </a:t>
              </a:r>
            </a:p>
          </p:txBody>
        </p:sp>
      </p:grpSp>
      <p:sp>
        <p:nvSpPr>
          <p:cNvPr id="48" name="Arrow: Up 47">
            <a:extLst>
              <a:ext uri="{FF2B5EF4-FFF2-40B4-BE49-F238E27FC236}">
                <a16:creationId xmlns:a16="http://schemas.microsoft.com/office/drawing/2014/main" id="{8E722B8E-5A40-4F1F-F922-5C0A118D85E7}"/>
              </a:ext>
            </a:extLst>
          </p:cNvPr>
          <p:cNvSpPr/>
          <p:nvPr/>
        </p:nvSpPr>
        <p:spPr>
          <a:xfrm>
            <a:off x="5700109" y="3174061"/>
            <a:ext cx="623146" cy="219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039BF3-5C45-908C-6A3C-3D1FB7312EEB}"/>
              </a:ext>
            </a:extLst>
          </p:cNvPr>
          <p:cNvGrpSpPr/>
          <p:nvPr/>
        </p:nvGrpSpPr>
        <p:grpSpPr>
          <a:xfrm>
            <a:off x="6921710" y="3411081"/>
            <a:ext cx="1482290" cy="923330"/>
            <a:chOff x="1185334" y="3003327"/>
            <a:chExt cx="1632814" cy="99087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F11BFFC-37EE-59D2-AB48-3E9218CE41B7}"/>
                </a:ext>
              </a:extLst>
            </p:cNvPr>
            <p:cNvSpPr/>
            <p:nvPr/>
          </p:nvSpPr>
          <p:spPr>
            <a:xfrm>
              <a:off x="1198971" y="3028644"/>
              <a:ext cx="1619176" cy="9126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57235A-AAD6-F50B-6AAA-27936FDBDD4C}"/>
                </a:ext>
              </a:extLst>
            </p:cNvPr>
            <p:cNvSpPr txBox="1"/>
            <p:nvPr/>
          </p:nvSpPr>
          <p:spPr>
            <a:xfrm>
              <a:off x="1185334" y="3003327"/>
              <a:ext cx="1632814" cy="99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ZKP for validity of TXs </a:t>
              </a:r>
            </a:p>
          </p:txBody>
        </p:sp>
      </p:grpSp>
      <p:sp>
        <p:nvSpPr>
          <p:cNvPr id="52" name="Arrow: Up 51">
            <a:extLst>
              <a:ext uri="{FF2B5EF4-FFF2-40B4-BE49-F238E27FC236}">
                <a16:creationId xmlns:a16="http://schemas.microsoft.com/office/drawing/2014/main" id="{8812FC9E-FB5D-6E06-1192-587B13F93209}"/>
              </a:ext>
            </a:extLst>
          </p:cNvPr>
          <p:cNvSpPr/>
          <p:nvPr/>
        </p:nvSpPr>
        <p:spPr>
          <a:xfrm>
            <a:off x="7351282" y="3169494"/>
            <a:ext cx="623146" cy="219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D654DC-3E30-4DFF-9C97-9132DF6095B4}"/>
              </a:ext>
            </a:extLst>
          </p:cNvPr>
          <p:cNvSpPr txBox="1"/>
          <p:nvPr/>
        </p:nvSpPr>
        <p:spPr>
          <a:xfrm>
            <a:off x="1849821" y="5523863"/>
            <a:ext cx="735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Soundness → validity of TXs to reach consensus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Zero-knowledge → privacy-preserving TXs</a:t>
            </a:r>
          </a:p>
        </p:txBody>
      </p:sp>
      <p:pic>
        <p:nvPicPr>
          <p:cNvPr id="55" name="Picture 2" descr="Buzz - Zcash">
            <a:extLst>
              <a:ext uri="{FF2B5EF4-FFF2-40B4-BE49-F238E27FC236}">
                <a16:creationId xmlns:a16="http://schemas.microsoft.com/office/drawing/2014/main" id="{F3D3C5B6-A1C8-7EAC-7521-1A7232B4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452" y="5517872"/>
            <a:ext cx="1619176" cy="8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4.79167E-6 0.238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1.04167E-6 0.2388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2.08333E-6 0.241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5" grpId="0" animBg="1"/>
      <p:bldP spid="38" grpId="0" animBg="1"/>
      <p:bldP spid="39" grpId="0" animBg="1"/>
      <p:bldP spid="40" grpId="0" animBg="1"/>
      <p:bldP spid="44" grpId="0" animBg="1"/>
      <p:bldP spid="48" grpId="0" animBg="1"/>
      <p:bldP spid="52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CB09-310F-4784-A9D9-63BE5649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zkRollup</a:t>
            </a:r>
            <a:endParaRPr lang="en-US" dirty="0"/>
          </a:p>
        </p:txBody>
      </p:sp>
      <p:sp>
        <p:nvSpPr>
          <p:cNvPr id="22" name="Google Shape;224;p48">
            <a:extLst>
              <a:ext uri="{FF2B5EF4-FFF2-40B4-BE49-F238E27FC236}">
                <a16:creationId xmlns:a16="http://schemas.microsoft.com/office/drawing/2014/main" id="{D1701D33-A173-816C-B601-9B71E22AA0F6}"/>
              </a:ext>
            </a:extLst>
          </p:cNvPr>
          <p:cNvSpPr/>
          <p:nvPr/>
        </p:nvSpPr>
        <p:spPr>
          <a:xfrm>
            <a:off x="3827702" y="1649952"/>
            <a:ext cx="956790" cy="69021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Block</a:t>
            </a:r>
            <a:endParaRPr sz="1600" dirty="0"/>
          </a:p>
        </p:txBody>
      </p:sp>
      <p:cxnSp>
        <p:nvCxnSpPr>
          <p:cNvPr id="23" name="Google Shape;229;p48">
            <a:extLst>
              <a:ext uri="{FF2B5EF4-FFF2-40B4-BE49-F238E27FC236}">
                <a16:creationId xmlns:a16="http://schemas.microsoft.com/office/drawing/2014/main" id="{F667C87B-0D58-20C2-7E97-A54ECB389F9B}"/>
              </a:ext>
            </a:extLst>
          </p:cNvPr>
          <p:cNvCxnSpPr>
            <a:cxnSpLocks/>
          </p:cNvCxnSpPr>
          <p:nvPr/>
        </p:nvCxnSpPr>
        <p:spPr>
          <a:xfrm flipH="1">
            <a:off x="3167639" y="2078074"/>
            <a:ext cx="660063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231;p48">
            <a:extLst>
              <a:ext uri="{FF2B5EF4-FFF2-40B4-BE49-F238E27FC236}">
                <a16:creationId xmlns:a16="http://schemas.microsoft.com/office/drawing/2014/main" id="{39E1B64D-374F-8F93-1A96-C8E2C4F1CC20}"/>
              </a:ext>
            </a:extLst>
          </p:cNvPr>
          <p:cNvSpPr txBox="1"/>
          <p:nvPr/>
        </p:nvSpPr>
        <p:spPr>
          <a:xfrm>
            <a:off x="3739895" y="4361916"/>
            <a:ext cx="1132403" cy="830998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</p:txBody>
      </p:sp>
      <p:cxnSp>
        <p:nvCxnSpPr>
          <p:cNvPr id="25" name="Google Shape;232;p48">
            <a:extLst>
              <a:ext uri="{FF2B5EF4-FFF2-40B4-BE49-F238E27FC236}">
                <a16:creationId xmlns:a16="http://schemas.microsoft.com/office/drawing/2014/main" id="{8EF3B7E3-4499-421F-0322-3E38B84FD489}"/>
              </a:ext>
            </a:extLst>
          </p:cNvPr>
          <p:cNvCxnSpPr>
            <a:cxnSpLocks/>
            <a:stCxn id="22" idx="2"/>
            <a:endCxn id="38" idx="0"/>
          </p:cNvCxnSpPr>
          <p:nvPr/>
        </p:nvCxnSpPr>
        <p:spPr>
          <a:xfrm>
            <a:off x="4306097" y="2340170"/>
            <a:ext cx="0" cy="3512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2807DB-BBD8-EFEC-676C-2ED517483151}"/>
              </a:ext>
            </a:extLst>
          </p:cNvPr>
          <p:cNvSpPr txBox="1"/>
          <p:nvPr/>
        </p:nvSpPr>
        <p:spPr>
          <a:xfrm>
            <a:off x="3078907" y="1557366"/>
            <a:ext cx="84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Hash</a:t>
            </a:r>
          </a:p>
          <a:p>
            <a:pPr algn="ctr"/>
            <a:r>
              <a:rPr lang="en-US" sz="1400" dirty="0"/>
              <a:t>pointer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A09150-3B03-66B4-0D1D-CCF332CEBE01}"/>
              </a:ext>
            </a:extLst>
          </p:cNvPr>
          <p:cNvSpPr txBox="1"/>
          <p:nvPr/>
        </p:nvSpPr>
        <p:spPr>
          <a:xfrm>
            <a:off x="2651817" y="1877830"/>
            <a:ext cx="676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……</a:t>
            </a:r>
          </a:p>
        </p:txBody>
      </p:sp>
      <p:sp>
        <p:nvSpPr>
          <p:cNvPr id="28" name="Google Shape;224;p48">
            <a:extLst>
              <a:ext uri="{FF2B5EF4-FFF2-40B4-BE49-F238E27FC236}">
                <a16:creationId xmlns:a16="http://schemas.microsoft.com/office/drawing/2014/main" id="{57A82DA5-8C33-5862-65CB-5644C4E9B309}"/>
              </a:ext>
            </a:extLst>
          </p:cNvPr>
          <p:cNvSpPr/>
          <p:nvPr/>
        </p:nvSpPr>
        <p:spPr>
          <a:xfrm>
            <a:off x="5533287" y="1649952"/>
            <a:ext cx="956790" cy="69021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Block</a:t>
            </a:r>
            <a:endParaRPr sz="1600" dirty="0"/>
          </a:p>
        </p:txBody>
      </p:sp>
      <p:cxnSp>
        <p:nvCxnSpPr>
          <p:cNvPr id="29" name="Google Shape;229;p48">
            <a:extLst>
              <a:ext uri="{FF2B5EF4-FFF2-40B4-BE49-F238E27FC236}">
                <a16:creationId xmlns:a16="http://schemas.microsoft.com/office/drawing/2014/main" id="{B4695E14-B56A-79E4-01CF-08C4B6A46394}"/>
              </a:ext>
            </a:extLst>
          </p:cNvPr>
          <p:cNvCxnSpPr>
            <a:cxnSpLocks/>
          </p:cNvCxnSpPr>
          <p:nvPr/>
        </p:nvCxnSpPr>
        <p:spPr>
          <a:xfrm flipH="1">
            <a:off x="4784492" y="2078074"/>
            <a:ext cx="74879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231;p48">
            <a:extLst>
              <a:ext uri="{FF2B5EF4-FFF2-40B4-BE49-F238E27FC236}">
                <a16:creationId xmlns:a16="http://schemas.microsoft.com/office/drawing/2014/main" id="{C82AE0BF-9648-4BD5-5B5D-3BC736BE6955}"/>
              </a:ext>
            </a:extLst>
          </p:cNvPr>
          <p:cNvSpPr txBox="1"/>
          <p:nvPr/>
        </p:nvSpPr>
        <p:spPr>
          <a:xfrm>
            <a:off x="5445480" y="4361916"/>
            <a:ext cx="1132403" cy="830998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</p:txBody>
      </p:sp>
      <p:cxnSp>
        <p:nvCxnSpPr>
          <p:cNvPr id="31" name="Google Shape;232;p48">
            <a:extLst>
              <a:ext uri="{FF2B5EF4-FFF2-40B4-BE49-F238E27FC236}">
                <a16:creationId xmlns:a16="http://schemas.microsoft.com/office/drawing/2014/main" id="{1029093B-E831-5346-424C-D48893F26BB1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6011682" y="2340170"/>
            <a:ext cx="1078" cy="3460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6F5F0E-0D92-FD17-DA72-BD0D9367106C}"/>
              </a:ext>
            </a:extLst>
          </p:cNvPr>
          <p:cNvSpPr txBox="1"/>
          <p:nvPr/>
        </p:nvSpPr>
        <p:spPr>
          <a:xfrm>
            <a:off x="4784492" y="1557366"/>
            <a:ext cx="84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Hash</a:t>
            </a:r>
          </a:p>
          <a:p>
            <a:pPr algn="ctr"/>
            <a:r>
              <a:rPr lang="en-US" sz="1400" dirty="0"/>
              <a:t>pointer</a:t>
            </a:r>
          </a:p>
        </p:txBody>
      </p:sp>
      <p:sp>
        <p:nvSpPr>
          <p:cNvPr id="33" name="Google Shape;224;p48">
            <a:extLst>
              <a:ext uri="{FF2B5EF4-FFF2-40B4-BE49-F238E27FC236}">
                <a16:creationId xmlns:a16="http://schemas.microsoft.com/office/drawing/2014/main" id="{B26A65CE-B069-DE0B-0DC2-C23D1D445699}"/>
              </a:ext>
            </a:extLst>
          </p:cNvPr>
          <p:cNvSpPr/>
          <p:nvPr/>
        </p:nvSpPr>
        <p:spPr>
          <a:xfrm>
            <a:off x="7232969" y="1649952"/>
            <a:ext cx="956790" cy="690218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Block</a:t>
            </a:r>
            <a:endParaRPr sz="1600" dirty="0"/>
          </a:p>
        </p:txBody>
      </p:sp>
      <p:cxnSp>
        <p:nvCxnSpPr>
          <p:cNvPr id="34" name="Google Shape;229;p48">
            <a:extLst>
              <a:ext uri="{FF2B5EF4-FFF2-40B4-BE49-F238E27FC236}">
                <a16:creationId xmlns:a16="http://schemas.microsoft.com/office/drawing/2014/main" id="{75801260-F665-8486-6BA3-8622EA66B60C}"/>
              </a:ext>
            </a:extLst>
          </p:cNvPr>
          <p:cNvCxnSpPr>
            <a:cxnSpLocks/>
          </p:cNvCxnSpPr>
          <p:nvPr/>
        </p:nvCxnSpPr>
        <p:spPr>
          <a:xfrm flipH="1">
            <a:off x="6484174" y="2078074"/>
            <a:ext cx="74879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231;p48">
            <a:extLst>
              <a:ext uri="{FF2B5EF4-FFF2-40B4-BE49-F238E27FC236}">
                <a16:creationId xmlns:a16="http://schemas.microsoft.com/office/drawing/2014/main" id="{CD282B95-3997-B7B0-AE78-F4894C95C56A}"/>
              </a:ext>
            </a:extLst>
          </p:cNvPr>
          <p:cNvSpPr txBox="1"/>
          <p:nvPr/>
        </p:nvSpPr>
        <p:spPr>
          <a:xfrm>
            <a:off x="7145162" y="4361916"/>
            <a:ext cx="1132403" cy="830998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Transaction</a:t>
            </a:r>
            <a:endParaRPr sz="1400" dirty="0"/>
          </a:p>
        </p:txBody>
      </p:sp>
      <p:cxnSp>
        <p:nvCxnSpPr>
          <p:cNvPr id="36" name="Google Shape;232;p48">
            <a:extLst>
              <a:ext uri="{FF2B5EF4-FFF2-40B4-BE49-F238E27FC236}">
                <a16:creationId xmlns:a16="http://schemas.microsoft.com/office/drawing/2014/main" id="{E6087B64-B2E8-1742-B4D1-DA846E11D90C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7711364" y="2340170"/>
            <a:ext cx="0" cy="3460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6077543-6D07-3BB9-AE9C-BCA1CDCB1774}"/>
              </a:ext>
            </a:extLst>
          </p:cNvPr>
          <p:cNvSpPr txBox="1"/>
          <p:nvPr/>
        </p:nvSpPr>
        <p:spPr>
          <a:xfrm>
            <a:off x="6484174" y="1557366"/>
            <a:ext cx="84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Hash</a:t>
            </a:r>
          </a:p>
          <a:p>
            <a:pPr algn="ctr"/>
            <a:r>
              <a:rPr lang="en-US" sz="1400" dirty="0"/>
              <a:t>pointer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0997FB-6A8E-729B-1662-F9227A2DA481}"/>
              </a:ext>
            </a:extLst>
          </p:cNvPr>
          <p:cNvSpPr/>
          <p:nvPr/>
        </p:nvSpPr>
        <p:spPr>
          <a:xfrm>
            <a:off x="3739895" y="2691434"/>
            <a:ext cx="1132403" cy="38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ZK proof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8B0F14-136B-6F8A-DAE1-F537479C14C5}"/>
              </a:ext>
            </a:extLst>
          </p:cNvPr>
          <p:cNvSpPr/>
          <p:nvPr/>
        </p:nvSpPr>
        <p:spPr>
          <a:xfrm>
            <a:off x="5446558" y="2686231"/>
            <a:ext cx="1132403" cy="38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ZK proof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593ECD-A615-991B-5838-8172F3752E88}"/>
              </a:ext>
            </a:extLst>
          </p:cNvPr>
          <p:cNvSpPr/>
          <p:nvPr/>
        </p:nvSpPr>
        <p:spPr>
          <a:xfrm>
            <a:off x="7145162" y="2686231"/>
            <a:ext cx="1132403" cy="38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ZK proof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DDCDDE-BF68-3421-6358-D03DE9CFD138}"/>
              </a:ext>
            </a:extLst>
          </p:cNvPr>
          <p:cNvGrpSpPr/>
          <p:nvPr/>
        </p:nvGrpSpPr>
        <p:grpSpPr>
          <a:xfrm>
            <a:off x="3564951" y="3403887"/>
            <a:ext cx="1482290" cy="923330"/>
            <a:chOff x="1185334" y="3003327"/>
            <a:chExt cx="1632814" cy="99087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D6716EC-1C22-427D-4A76-14C6C7722E66}"/>
                </a:ext>
              </a:extLst>
            </p:cNvPr>
            <p:cNvSpPr/>
            <p:nvPr/>
          </p:nvSpPr>
          <p:spPr>
            <a:xfrm>
              <a:off x="1198971" y="3028644"/>
              <a:ext cx="1619176" cy="9126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2CA11A-1334-4049-6FAE-D58480B13B9A}"/>
                </a:ext>
              </a:extLst>
            </p:cNvPr>
            <p:cNvSpPr txBox="1"/>
            <p:nvPr/>
          </p:nvSpPr>
          <p:spPr>
            <a:xfrm>
              <a:off x="1185334" y="3003327"/>
              <a:ext cx="1632814" cy="99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ZKP for validity of TXs </a:t>
              </a:r>
            </a:p>
          </p:txBody>
        </p:sp>
      </p:grpSp>
      <p:sp>
        <p:nvSpPr>
          <p:cNvPr id="44" name="Arrow: Up 43">
            <a:extLst>
              <a:ext uri="{FF2B5EF4-FFF2-40B4-BE49-F238E27FC236}">
                <a16:creationId xmlns:a16="http://schemas.microsoft.com/office/drawing/2014/main" id="{BD485010-D2E8-62E8-2DA7-5D0961EF67A6}"/>
              </a:ext>
            </a:extLst>
          </p:cNvPr>
          <p:cNvSpPr/>
          <p:nvPr/>
        </p:nvSpPr>
        <p:spPr>
          <a:xfrm>
            <a:off x="3994523" y="3162300"/>
            <a:ext cx="623146" cy="219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7B693F-B560-67C8-47AD-A865BBA6BA8E}"/>
              </a:ext>
            </a:extLst>
          </p:cNvPr>
          <p:cNvGrpSpPr/>
          <p:nvPr/>
        </p:nvGrpSpPr>
        <p:grpSpPr>
          <a:xfrm>
            <a:off x="5270537" y="3415648"/>
            <a:ext cx="1482290" cy="923330"/>
            <a:chOff x="1185334" y="3003327"/>
            <a:chExt cx="1632814" cy="99087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196C798-A17F-4759-46D3-752F4ED10907}"/>
                </a:ext>
              </a:extLst>
            </p:cNvPr>
            <p:cNvSpPr/>
            <p:nvPr/>
          </p:nvSpPr>
          <p:spPr>
            <a:xfrm>
              <a:off x="1198971" y="3028644"/>
              <a:ext cx="1619176" cy="9126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01C423-B1B8-1D7B-7B61-CD39E9B690B9}"/>
                </a:ext>
              </a:extLst>
            </p:cNvPr>
            <p:cNvSpPr txBox="1"/>
            <p:nvPr/>
          </p:nvSpPr>
          <p:spPr>
            <a:xfrm>
              <a:off x="1185334" y="3003327"/>
              <a:ext cx="1632814" cy="99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ZKP for validity of TXs </a:t>
              </a:r>
            </a:p>
          </p:txBody>
        </p:sp>
      </p:grpSp>
      <p:sp>
        <p:nvSpPr>
          <p:cNvPr id="48" name="Arrow: Up 47">
            <a:extLst>
              <a:ext uri="{FF2B5EF4-FFF2-40B4-BE49-F238E27FC236}">
                <a16:creationId xmlns:a16="http://schemas.microsoft.com/office/drawing/2014/main" id="{8E722B8E-5A40-4F1F-F922-5C0A118D85E7}"/>
              </a:ext>
            </a:extLst>
          </p:cNvPr>
          <p:cNvSpPr/>
          <p:nvPr/>
        </p:nvSpPr>
        <p:spPr>
          <a:xfrm>
            <a:off x="5700109" y="3174061"/>
            <a:ext cx="623146" cy="219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039BF3-5C45-908C-6A3C-3D1FB7312EEB}"/>
              </a:ext>
            </a:extLst>
          </p:cNvPr>
          <p:cNvGrpSpPr/>
          <p:nvPr/>
        </p:nvGrpSpPr>
        <p:grpSpPr>
          <a:xfrm>
            <a:off x="6921710" y="3411081"/>
            <a:ext cx="1482290" cy="923330"/>
            <a:chOff x="1185334" y="3003327"/>
            <a:chExt cx="1632814" cy="99087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F11BFFC-37EE-59D2-AB48-3E9218CE41B7}"/>
                </a:ext>
              </a:extLst>
            </p:cNvPr>
            <p:cNvSpPr/>
            <p:nvPr/>
          </p:nvSpPr>
          <p:spPr>
            <a:xfrm>
              <a:off x="1198971" y="3028644"/>
              <a:ext cx="1619176" cy="91265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57235A-AAD6-F50B-6AAA-27936FDBDD4C}"/>
                </a:ext>
              </a:extLst>
            </p:cNvPr>
            <p:cNvSpPr txBox="1"/>
            <p:nvPr/>
          </p:nvSpPr>
          <p:spPr>
            <a:xfrm>
              <a:off x="1185334" y="3003327"/>
              <a:ext cx="1632814" cy="99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ZKP for validity of TXs </a:t>
              </a:r>
            </a:p>
          </p:txBody>
        </p:sp>
      </p:grpSp>
      <p:sp>
        <p:nvSpPr>
          <p:cNvPr id="52" name="Arrow: Up 51">
            <a:extLst>
              <a:ext uri="{FF2B5EF4-FFF2-40B4-BE49-F238E27FC236}">
                <a16:creationId xmlns:a16="http://schemas.microsoft.com/office/drawing/2014/main" id="{8812FC9E-FB5D-6E06-1192-587B13F93209}"/>
              </a:ext>
            </a:extLst>
          </p:cNvPr>
          <p:cNvSpPr/>
          <p:nvPr/>
        </p:nvSpPr>
        <p:spPr>
          <a:xfrm>
            <a:off x="7351282" y="3169494"/>
            <a:ext cx="623146" cy="219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D654DC-3E30-4DFF-9C97-9132DF6095B4}"/>
              </a:ext>
            </a:extLst>
          </p:cNvPr>
          <p:cNvSpPr txBox="1"/>
          <p:nvPr/>
        </p:nvSpPr>
        <p:spPr>
          <a:xfrm>
            <a:off x="1849821" y="5523863"/>
            <a:ext cx="735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Soundness → validity of TXs to reach consensus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Succinctness → batching many TXs into 1 proof</a:t>
            </a:r>
          </a:p>
        </p:txBody>
      </p:sp>
    </p:spTree>
    <p:extLst>
      <p:ext uri="{BB962C8B-B14F-4D97-AF65-F5344CB8AC3E}">
        <p14:creationId xmlns:p14="http://schemas.microsoft.com/office/powerpoint/2010/main" val="417265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A65B-EC12-C360-E411-BC8237F0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6C22-D8B3-6933-F6BE-D587EA2DC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zkEVM</a:t>
            </a:r>
            <a:r>
              <a:rPr lang="en-US" dirty="0"/>
              <a:t>: Ethereum smart contract</a:t>
            </a:r>
          </a:p>
          <a:p>
            <a:r>
              <a:rPr lang="en-US" dirty="0" err="1"/>
              <a:t>zkBridge</a:t>
            </a:r>
            <a:r>
              <a:rPr lang="en-US" dirty="0"/>
              <a:t>: cross-chain transactions</a:t>
            </a:r>
          </a:p>
          <a:p>
            <a:r>
              <a:rPr lang="en-US" dirty="0" err="1"/>
              <a:t>zkML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55CE-337A-0C75-FAC2-7220FB56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MOOC on Zero-Knowledge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A2178-0E13-B7FE-B93D-006FD73C1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98" y="5123144"/>
            <a:ext cx="10515600" cy="903887"/>
          </a:xfrm>
        </p:spPr>
        <p:txBody>
          <a:bodyPr/>
          <a:lstStyle/>
          <a:p>
            <a:r>
              <a:rPr lang="en-US" dirty="0"/>
              <a:t>https://zk-learning.org/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3C3E4-4C9A-AB09-4C90-FEFB04410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30" y="1443963"/>
            <a:ext cx="8141118" cy="31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8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6338-D4AC-3F9F-E406-AE479F8A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C5F8-FF1C-F1B1-D931-F03D9AA27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 commitment</a:t>
            </a:r>
          </a:p>
          <a:p>
            <a:endParaRPr lang="en-US" dirty="0"/>
          </a:p>
          <a:p>
            <a:r>
              <a:rPr lang="en-US" dirty="0"/>
              <a:t>General-purpose </a:t>
            </a:r>
            <a:r>
              <a:rPr lang="en-US" dirty="0" err="1"/>
              <a:t>zkSNARK</a:t>
            </a:r>
            <a:r>
              <a:rPr lang="en-US" dirty="0"/>
              <a:t>: Plonk</a:t>
            </a:r>
          </a:p>
        </p:txBody>
      </p:sp>
    </p:spTree>
    <p:extLst>
      <p:ext uri="{BB962C8B-B14F-4D97-AF65-F5344CB8AC3E}">
        <p14:creationId xmlns:p14="http://schemas.microsoft.com/office/powerpoint/2010/main" val="63459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1693-211D-4C00-87D9-399F1582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polynomial commitment?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CBA5A-7C0C-4EB6-9170-ED4E44410FF8}"/>
              </a:ext>
            </a:extLst>
          </p:cNvPr>
          <p:cNvSpPr txBox="1"/>
          <p:nvPr/>
        </p:nvSpPr>
        <p:spPr>
          <a:xfrm>
            <a:off x="8580845" y="2531181"/>
            <a:ext cx="166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D539-3BDE-4128-90F4-0210DA665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40" y="2673485"/>
            <a:ext cx="1917520" cy="167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CA4D28-4DBE-4AA6-92FF-12FBDBA309B3}"/>
              </a:ext>
            </a:extLst>
          </p:cNvPr>
          <p:cNvSpPr txBox="1"/>
          <p:nvPr/>
        </p:nvSpPr>
        <p:spPr>
          <a:xfrm>
            <a:off x="1432715" y="2085768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9C3680-CE6E-4A3C-88B0-194C03A4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200" y="3177940"/>
            <a:ext cx="689498" cy="10417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FFB64B-33F7-4B29-9F2D-B98E4E973AF7}"/>
              </a:ext>
            </a:extLst>
          </p:cNvPr>
          <p:cNvSpPr txBox="1"/>
          <p:nvPr/>
        </p:nvSpPr>
        <p:spPr>
          <a:xfrm>
            <a:off x="7550494" y="4358079"/>
            <a:ext cx="425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08822-6EBC-49BF-BAC5-E88C19B65F27}"/>
              </a:ext>
            </a:extLst>
          </p:cNvPr>
          <p:cNvSpPr txBox="1"/>
          <p:nvPr/>
        </p:nvSpPr>
        <p:spPr>
          <a:xfrm>
            <a:off x="1711295" y="4511122"/>
            <a:ext cx="70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  <a:endParaRPr lang="en-US" sz="2400" i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B5AEBB-DB8E-D060-1817-4CB0BA067D14}"/>
              </a:ext>
            </a:extLst>
          </p:cNvPr>
          <p:cNvGrpSpPr/>
          <p:nvPr/>
        </p:nvGrpSpPr>
        <p:grpSpPr>
          <a:xfrm>
            <a:off x="3457629" y="1943963"/>
            <a:ext cx="5224818" cy="534651"/>
            <a:chOff x="1648691" y="1889894"/>
            <a:chExt cx="5632706" cy="534651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E737237-ED64-25C7-194E-DC9392D71431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A6B0E34-3D5D-9C97-FEE3-88F35A4688DA}"/>
                    </a:ext>
                  </a:extLst>
                </p:cNvPr>
                <p:cNvSpPr txBox="1"/>
                <p:nvPr/>
              </p:nvSpPr>
              <p:spPr>
                <a:xfrm>
                  <a:off x="1958158" y="1889894"/>
                  <a:ext cx="5323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400" b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Commitment: </a:t>
                  </a:r>
                  <a:r>
                    <a:rPr kumimoji="0" lang="en-US" sz="2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commit</a:t>
                  </a: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(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</m:t>
                      </m:r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) ⇾</a:t>
                  </a:r>
                  <a:r>
                    <a:rPr kumimoji="0" lang="en-US" sz="24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</a:t>
                  </a:r>
                  <a:r>
                    <a:rPr kumimoji="0" lang="en-US" sz="2400" b="0" i="1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f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A6B0E34-3D5D-9C97-FEE3-88F35A468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158" y="1889894"/>
                  <a:ext cx="532323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52" t="-1052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70B4D0-E979-652D-BF44-8F72FEFFCA82}"/>
              </a:ext>
            </a:extLst>
          </p:cNvPr>
          <p:cNvGrpSpPr/>
          <p:nvPr/>
        </p:nvGrpSpPr>
        <p:grpSpPr>
          <a:xfrm>
            <a:off x="3457628" y="2764704"/>
            <a:ext cx="5123217" cy="461665"/>
            <a:chOff x="1648690" y="2732810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DEB3771-A2B8-5F2A-2E22-D9BF0824897D}"/>
                    </a:ext>
                  </a:extLst>
                </p:cNvPr>
                <p:cNvSpPr txBox="1"/>
                <p:nvPr/>
              </p:nvSpPr>
              <p:spPr>
                <a:xfrm>
                  <a:off x="3710553" y="2732810"/>
                  <a:ext cx="4313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DEB3771-A2B8-5F2A-2E22-D9BF08248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53" y="2732810"/>
                  <a:ext cx="43139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7D583E2-BD89-9B20-F127-2364C72A01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C6A3E5-2ACA-AF7F-4B6C-721CE82E3D15}"/>
              </a:ext>
            </a:extLst>
          </p:cNvPr>
          <p:cNvGrpSpPr/>
          <p:nvPr/>
        </p:nvGrpSpPr>
        <p:grpSpPr>
          <a:xfrm>
            <a:off x="3604277" y="3988906"/>
            <a:ext cx="4984620" cy="478983"/>
            <a:chOff x="1648689" y="3546763"/>
            <a:chExt cx="5531853" cy="47898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044FC2B-E987-1B21-0360-DB97972B748B}"/>
                </a:ext>
              </a:extLst>
            </p:cNvPr>
            <p:cNvCxnSpPr/>
            <p:nvPr/>
          </p:nvCxnSpPr>
          <p:spPr>
            <a:xfrm>
              <a:off x="1648689" y="3546763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DBC0AA1-A78D-13BF-0496-CEF39F8C38B2}"/>
                    </a:ext>
                  </a:extLst>
                </p:cNvPr>
                <p:cNvSpPr txBox="1"/>
                <p:nvPr/>
              </p:nvSpPr>
              <p:spPr>
                <a:xfrm>
                  <a:off x="3239742" y="3564081"/>
                  <a:ext cx="15692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𝑣</m:t>
                      </m:r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,  proof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𝜋</m:t>
                      </m:r>
                    </m:oMath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DBC0AA1-A78D-13BF-0496-CEF39F8C3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742" y="3564081"/>
                  <a:ext cx="1569276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9211" r="-16379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7294CE-B4F3-B9E4-8440-84449CAD71DD}"/>
                  </a:ext>
                </a:extLst>
              </p:cNvPr>
              <p:cNvSpPr txBox="1"/>
              <p:nvPr/>
            </p:nvSpPr>
            <p:spPr>
              <a:xfrm>
                <a:off x="2255874" y="5020066"/>
                <a:ext cx="8392200" cy="2462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Correctness: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honest prover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and</a:t>
                </a:r>
                <a:r>
                  <a:rPr lang="en-US" sz="2400" dirty="0"/>
                  <a:t> verification is 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400" dirty="0"/>
                  <a:t>] =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Soundness: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and</a:t>
                </a:r>
                <a:r>
                  <a:rPr lang="en-US" sz="2400" dirty="0"/>
                  <a:t> verification is 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400" dirty="0"/>
                  <a:t>]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baseline="30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Zero-knowledge: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𝜋</m:t>
                    </m:r>
                  </m:oMath>
                </a14:m>
                <a:r>
                  <a:rPr lang="en-US" sz="2400" dirty="0"/>
                  <a:t> leaks no information about </a:t>
                </a:r>
                <a:r>
                  <a:rPr lang="en-US" sz="2400" i="1" dirty="0"/>
                  <a:t>f</a:t>
                </a:r>
                <a:r>
                  <a:rPr lang="en-US" sz="2400" dirty="0"/>
                  <a:t>(</a:t>
                </a:r>
                <a:r>
                  <a:rPr lang="en-US" sz="2400" i="1" dirty="0"/>
                  <a:t>x</a:t>
                </a:r>
                <a:r>
                  <a:rPr lang="en-US" sz="2400" dirty="0"/>
                  <a:t>)</a:t>
                </a:r>
                <a:endParaRPr lang="en-US" sz="24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Succinctness: |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𝜋</m:t>
                    </m:r>
                  </m:oMath>
                </a14:m>
                <a:r>
                  <a:rPr lang="en-US" sz="2400" dirty="0"/>
                  <a:t>|&lt;degree of </a:t>
                </a:r>
                <a:r>
                  <a:rPr lang="en-US" sz="2400" i="1" dirty="0"/>
                  <a:t>f</a:t>
                </a:r>
                <a:r>
                  <a:rPr lang="en-US" sz="2400" dirty="0"/>
                  <a:t>(</a:t>
                </a:r>
                <a:r>
                  <a:rPr lang="en-US" sz="2400" i="1" dirty="0"/>
                  <a:t>x</a:t>
                </a:r>
                <a:r>
                  <a:rPr lang="en-US" sz="2400" dirty="0"/>
                  <a:t>)</a:t>
                </a:r>
                <a:endParaRPr lang="en-US" sz="24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7294CE-B4F3-B9E4-8440-84449CAD7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874" y="5020066"/>
                <a:ext cx="8392200" cy="2462084"/>
              </a:xfrm>
              <a:prstGeom prst="rect">
                <a:avLst/>
              </a:prstGeom>
              <a:blipFill>
                <a:blip r:embed="rId7"/>
                <a:stretch>
                  <a:fillRect l="-944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0D8BB7-C315-FE66-B012-914EB350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F62B-A59B-44AF-A6B5-7F1AFC0F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AC520-5EFF-45CD-B0F2-560B991566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3962"/>
                <a:ext cx="10515600" cy="493605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keygen(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i="1" dirty="0"/>
                  <a:t>d</a:t>
                </a:r>
                <a:r>
                  <a:rPr lang="en-US" sz="3200" dirty="0"/>
                  <a:t>) ⇾ </a:t>
                </a:r>
                <a:r>
                  <a:rPr lang="en-US" sz="3200" i="1" dirty="0" err="1"/>
                  <a:t>gp</a:t>
                </a:r>
                <a:endParaRPr lang="en-US" sz="3200" i="1" dirty="0"/>
              </a:p>
              <a:p>
                <a:endParaRPr lang="en-US" sz="3200" i="1" dirty="0"/>
              </a:p>
              <a:p>
                <a:r>
                  <a:rPr lang="en-US" sz="3200" dirty="0"/>
                  <a:t>commit(</a:t>
                </a:r>
                <a:r>
                  <a:rPr lang="en-US" sz="3200" i="1" dirty="0" err="1"/>
                  <a:t>gp</a:t>
                </a:r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) ⇾ </a:t>
                </a:r>
                <a:r>
                  <a:rPr lang="en-US" sz="3200" i="1" dirty="0" err="1"/>
                  <a:t>com</a:t>
                </a:r>
                <a:r>
                  <a:rPr lang="en-US" sz="3200" i="1" baseline="-25000" dirty="0" err="1"/>
                  <a:t>f</a:t>
                </a:r>
                <a:r>
                  <a:rPr lang="en-US" sz="3200" dirty="0"/>
                  <a:t> </a:t>
                </a:r>
              </a:p>
              <a:p>
                <a:endParaRPr lang="en-US" sz="3200" i="1" dirty="0"/>
              </a:p>
              <a:p>
                <a:r>
                  <a:rPr lang="en-US" sz="3200" dirty="0"/>
                  <a:t>eval(</a:t>
                </a:r>
                <a:r>
                  <a:rPr lang="en-US" sz="3200" i="1" dirty="0" err="1"/>
                  <a:t>gp</a:t>
                </a:r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,</a:t>
                </a:r>
                <a:r>
                  <a:rPr lang="en-US" sz="3200" i="1" dirty="0"/>
                  <a:t>u</a:t>
                </a:r>
                <a:r>
                  <a:rPr lang="en-US" sz="3200" dirty="0"/>
                  <a:t>) ⇾ </a:t>
                </a:r>
                <a:r>
                  <a:rPr lang="en-US" sz="3200" i="1" dirty="0"/>
                  <a:t>v,</a:t>
                </a:r>
                <a:r>
                  <a:rPr lang="en-US" sz="3200" b="1" i="1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i="1" dirty="0"/>
              </a:p>
              <a:p>
                <a:r>
                  <a:rPr lang="en-US" sz="3200" dirty="0"/>
                  <a:t>verify(</a:t>
                </a:r>
                <a:r>
                  <a:rPr lang="en-US" sz="3200" i="1" dirty="0" err="1"/>
                  <a:t>gp</a:t>
                </a:r>
                <a:r>
                  <a:rPr lang="en-US" sz="3200" i="1" dirty="0"/>
                  <a:t>, </a:t>
                </a:r>
                <a:r>
                  <a:rPr lang="en-US" sz="3200" i="1" dirty="0" err="1"/>
                  <a:t>com</a:t>
                </a:r>
                <a:r>
                  <a:rPr lang="en-US" sz="3200" i="1" baseline="-25000" dirty="0" err="1"/>
                  <a:t>f</a:t>
                </a:r>
                <a:r>
                  <a:rPr lang="en-US" sz="3200" i="1" baseline="-25000" dirty="0"/>
                  <a:t> </a:t>
                </a:r>
                <a:r>
                  <a:rPr lang="en-US" sz="3200" i="1" dirty="0"/>
                  <a:t>,</a:t>
                </a:r>
                <a:r>
                  <a:rPr lang="en-US" sz="3200" i="1" dirty="0" err="1"/>
                  <a:t>u,v</a:t>
                </a:r>
                <a:r>
                  <a:rPr lang="en-US" sz="3200" i="1" dirty="0"/>
                  <a:t>,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/>
                  <a:t>) ⇾ accept or reject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AC520-5EFF-45CD-B0F2-560B991566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3962"/>
                <a:ext cx="10515600" cy="4936055"/>
              </a:xfrm>
              <a:blipFill>
                <a:blip r:embed="rId2"/>
                <a:stretch>
                  <a:fillRect l="-1333" t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72454-2531-DE8D-5161-EF2D88A4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F1DF-2C1B-4DE7-BDF0-7BC000D9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0" y="-5862"/>
            <a:ext cx="9853372" cy="1143000"/>
          </a:xfrm>
        </p:spPr>
        <p:txBody>
          <a:bodyPr/>
          <a:lstStyle/>
          <a:p>
            <a:r>
              <a:rPr lang="en-US" dirty="0"/>
              <a:t>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3F78F-3AD3-4A11-8DA7-D559CF9FD2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715" y="1066800"/>
                <a:ext cx="10837572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Group: under 1 operation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endParaRPr lang="en-US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Closure</a:t>
                </a:r>
                <a:r>
                  <a:rPr lang="en-US" sz="2400" dirty="0"/>
                  <a:t>: For all a, b in G, the result of the operation,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b, is also in G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Associativity</a:t>
                </a:r>
                <a:r>
                  <a:rPr lang="en-US" sz="2400" dirty="0"/>
                  <a:t>: For all a, b and c in G, (a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b)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c =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(b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c)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Identity element</a:t>
                </a:r>
                <a:r>
                  <a:rPr lang="en-US" sz="2400" dirty="0"/>
                  <a:t>: There exists an element e in G such that, for every element a in G, the equation 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a =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e = a holds. Such an element is unique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Inverse element</a:t>
                </a:r>
                <a:r>
                  <a:rPr lang="en-US" sz="2400" dirty="0"/>
                  <a:t>: For each a in G, there exists an element b in G, such that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b =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 a = e, where e is the identity element</a:t>
                </a:r>
              </a:p>
              <a:p>
                <a:pPr marL="385763" indent="-385763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3F78F-3AD3-4A11-8DA7-D559CF9FD2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715" y="1066800"/>
                <a:ext cx="10837572" cy="5257800"/>
              </a:xfrm>
              <a:blipFill>
                <a:blip r:embed="rId3"/>
                <a:stretch>
                  <a:fillRect l="-1125" t="-1970" r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C1C1EC-1DA6-D479-49F0-8BA5068F7731}"/>
                  </a:ext>
                </a:extLst>
              </p:cNvPr>
              <p:cNvSpPr txBox="1"/>
              <p:nvPr/>
            </p:nvSpPr>
            <p:spPr>
              <a:xfrm>
                <a:off x="508715" y="5708276"/>
                <a:ext cx="10585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Commutativity</a:t>
                </a:r>
                <a:r>
                  <a:rPr lang="en-US" sz="2400" dirty="0"/>
                  <a:t>: If for all </a:t>
                </a:r>
                <a:r>
                  <a:rPr lang="en-US" sz="2400" dirty="0" err="1"/>
                  <a:t>a,b</a:t>
                </a:r>
                <a:r>
                  <a:rPr lang="en-US" sz="2400" dirty="0"/>
                  <a:t> in G, </a:t>
                </a:r>
                <a:r>
                  <a:rPr lang="en-US" sz="2400" dirty="0" err="1"/>
                  <a:t>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sz="2400" dirty="0" err="1"/>
                  <a:t>b</a:t>
                </a:r>
                <a:r>
                  <a:rPr lang="en-US" sz="2400" dirty="0"/>
                  <a:t> = </a:t>
                </a:r>
                <a:r>
                  <a:rPr lang="en-US" sz="2400" dirty="0" err="1"/>
                  <a:t>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sz="2400" dirty="0" err="1"/>
                  <a:t>a</a:t>
                </a:r>
                <a:r>
                  <a:rPr lang="en-US" sz="2400" dirty="0"/>
                  <a:t>, the group is called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abelian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C1C1EC-1DA6-D479-49F0-8BA5068F7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15" y="5708276"/>
                <a:ext cx="10585109" cy="461665"/>
              </a:xfrm>
              <a:prstGeom prst="rect">
                <a:avLst/>
              </a:prstGeom>
              <a:blipFill>
                <a:blip r:embed="rId4"/>
                <a:stretch>
                  <a:fillRect l="-8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39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6209-BF4C-4DEE-B051-63762629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B340F-0F8B-4C1F-9CBB-407370D69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500" y="1714500"/>
                <a:ext cx="11058481" cy="51435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a cyclic group, that is </a:t>
                </a:r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such that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spcBef>
                    <a:spcPts val="6400"/>
                  </a:spcBef>
                  <a:buNone/>
                </a:pPr>
                <a:r>
                  <a:rPr lang="en-US" dirty="0"/>
                  <a:t>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=7:    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1, 3, 3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3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3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3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1, 3, 2, 6, 4, 5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spcBef>
                    <a:spcPts val="6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>
                    <a:solidFill>
                      <a:srgbClr val="0070C0"/>
                    </a:solidFill>
                  </a:rPr>
                  <a:t>generator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B340F-0F8B-4C1F-9CBB-407370D69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500" y="1714500"/>
                <a:ext cx="11058481" cy="5143500"/>
              </a:xfrm>
              <a:blipFill>
                <a:blip r:embed="rId2"/>
                <a:stretch>
                  <a:fillRect l="-1158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43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050B5AD-37D6-639F-60F8-F6E60F50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Zero-Knowledge Proof (ZKP)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BB5241-6F09-E01A-8A8B-2E975174ED67}"/>
              </a:ext>
            </a:extLst>
          </p:cNvPr>
          <p:cNvSpPr txBox="1"/>
          <p:nvPr/>
        </p:nvSpPr>
        <p:spPr>
          <a:xfrm>
            <a:off x="2794575" y="169983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707469-288C-4DB3-8D51-3114BACB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76" y="3099314"/>
            <a:ext cx="1294278" cy="148577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8D2FF85-10FC-B568-F7F5-44A97C3E1A26}"/>
              </a:ext>
            </a:extLst>
          </p:cNvPr>
          <p:cNvSpPr txBox="1"/>
          <p:nvPr/>
        </p:nvSpPr>
        <p:spPr>
          <a:xfrm>
            <a:off x="804443" y="2323182"/>
            <a:ext cx="166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secret data:</a:t>
            </a:r>
          </a:p>
          <a:p>
            <a:r>
              <a:rPr lang="en-US" sz="2000" dirty="0"/>
              <a:t>witness </a:t>
            </a:r>
            <a:r>
              <a:rPr lang="en-US" sz="2000" i="1" dirty="0"/>
              <a:t>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607E14-76B3-1D1A-651D-15CEB49C7786}"/>
              </a:ext>
            </a:extLst>
          </p:cNvPr>
          <p:cNvSpPr txBox="1"/>
          <p:nvPr/>
        </p:nvSpPr>
        <p:spPr>
          <a:xfrm>
            <a:off x="8658473" y="1768794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39" name="Picture 2" descr="Image result for proof">
            <a:extLst>
              <a:ext uri="{FF2B5EF4-FFF2-40B4-BE49-F238E27FC236}">
                <a16:creationId xmlns:a16="http://schemas.microsoft.com/office/drawing/2014/main" id="{247D7960-7455-6B8B-CDAE-E8EA9547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26" y="2037386"/>
            <a:ext cx="1669874" cy="7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4E5DC8A-B9D1-507A-9B54-7E43132AAA5C}"/>
              </a:ext>
            </a:extLst>
          </p:cNvPr>
          <p:cNvSpPr/>
          <p:nvPr/>
        </p:nvSpPr>
        <p:spPr>
          <a:xfrm>
            <a:off x="4901860" y="2076960"/>
            <a:ext cx="23342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Georgia" panose="02040502050405020303" pitchFamily="18" charset="0"/>
              </a:rPr>
              <a:t>f</a:t>
            </a:r>
            <a:r>
              <a:rPr lang="en-US" sz="2600" dirty="0">
                <a:latin typeface="Georgia" panose="02040502050405020303" pitchFamily="18" charset="0"/>
              </a:rPr>
              <a:t>(</a:t>
            </a:r>
            <a:r>
              <a:rPr lang="en-US" sz="2600" i="1" dirty="0" err="1">
                <a:latin typeface="Georgia" panose="02040502050405020303" pitchFamily="18" charset="0"/>
              </a:rPr>
              <a:t>x,w</a:t>
            </a:r>
            <a:r>
              <a:rPr lang="en-US" sz="2600" dirty="0">
                <a:latin typeface="Georgia" panose="02040502050405020303" pitchFamily="18" charset="0"/>
              </a:rPr>
              <a:t>) = </a:t>
            </a:r>
            <a:r>
              <a:rPr lang="en-US" sz="2600" i="1" dirty="0">
                <a:latin typeface="Georgia" panose="02040502050405020303" pitchFamily="18" charset="0"/>
              </a:rPr>
              <a:t>y</a:t>
            </a:r>
            <a:r>
              <a:rPr lang="en-US" sz="2600" dirty="0">
                <a:latin typeface="Georgia" panose="02040502050405020303" pitchFamily="18" charset="0"/>
              </a:rPr>
              <a:t>   +  </a:t>
            </a:r>
            <a:endParaRPr lang="en-US" sz="2600" dirty="0"/>
          </a:p>
        </p:txBody>
      </p:sp>
      <p:sp>
        <p:nvSpPr>
          <p:cNvPr id="41" name="Right Arrow 7">
            <a:extLst>
              <a:ext uri="{FF2B5EF4-FFF2-40B4-BE49-F238E27FC236}">
                <a16:creationId xmlns:a16="http://schemas.microsoft.com/office/drawing/2014/main" id="{60F270A2-4D59-2448-78C8-66E507954543}"/>
              </a:ext>
            </a:extLst>
          </p:cNvPr>
          <p:cNvSpPr/>
          <p:nvPr/>
        </p:nvSpPr>
        <p:spPr>
          <a:xfrm>
            <a:off x="4351567" y="2897986"/>
            <a:ext cx="4456656" cy="16661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B5A958-264C-FCB2-6770-AB703BA75969}"/>
              </a:ext>
            </a:extLst>
          </p:cNvPr>
          <p:cNvSpPr txBox="1"/>
          <p:nvPr/>
        </p:nvSpPr>
        <p:spPr>
          <a:xfrm>
            <a:off x="7625812" y="3842203"/>
            <a:ext cx="378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A4711-0EA4-5AD9-97F9-92C48ABF851B}"/>
                  </a:ext>
                </a:extLst>
              </p:cNvPr>
              <p:cNvSpPr txBox="1"/>
              <p:nvPr/>
            </p:nvSpPr>
            <p:spPr>
              <a:xfrm>
                <a:off x="2267361" y="4918453"/>
                <a:ext cx="8392200" cy="172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Correctness: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honest prover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and</a:t>
                </a:r>
                <a:r>
                  <a:rPr lang="en-US" sz="2400" dirty="0"/>
                  <a:t> verification is 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400" dirty="0"/>
                  <a:t>] = 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Soundness: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and</a:t>
                </a:r>
                <a:r>
                  <a:rPr lang="en-US" sz="2400" dirty="0"/>
                  <a:t> verification is 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400" dirty="0"/>
                  <a:t>]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baseline="30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Zero-knowledge: proof leaks no information about </a:t>
                </a:r>
                <a:r>
                  <a:rPr lang="en-US" sz="2400" i="1" dirty="0"/>
                  <a:t>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A4711-0EA4-5AD9-97F9-92C48ABF8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361" y="4918453"/>
                <a:ext cx="8392200" cy="1723421"/>
              </a:xfrm>
              <a:prstGeom prst="rect">
                <a:avLst/>
              </a:prstGeom>
              <a:blipFill>
                <a:blip r:embed="rId6"/>
                <a:stretch>
                  <a:fillRect l="-1017" t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A9D2F4E1-DEB9-6CCA-50A7-3803B341C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04" y="1066819"/>
            <a:ext cx="704254" cy="7042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99F4E2A-DCF0-AC54-1897-A9ACCA6231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59" y="1066819"/>
            <a:ext cx="704254" cy="7042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BD023F-5915-D88C-E16A-55E5E4FFB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706" y="2331588"/>
            <a:ext cx="1603861" cy="1404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2090E6-37D4-ECF1-EAB5-58DBB9698D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4129" y="2605310"/>
            <a:ext cx="576713" cy="8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1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16F9-1E7F-DF06-3871-5083EAEA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Discrete-log assumption: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1C6CE-C508-097C-3B72-FE90DC2A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Discrete-log is hard, exponential time to compute, brute-force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DB9925-D4C4-F1C9-C44F-BA74A20DA5D0}"/>
                  </a:ext>
                </a:extLst>
              </p:cNvPr>
              <p:cNvSpPr txBox="1"/>
              <p:nvPr/>
            </p:nvSpPr>
            <p:spPr>
              <a:xfrm>
                <a:off x="445477" y="2753658"/>
                <a:ext cx="10315618" cy="3141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Definition: we say that DLOG is hard in a finite cyclic group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2800" dirty="0"/>
                  <a:t> if for all PPT algorithm </a:t>
                </a:r>
                <a:r>
                  <a:rPr lang="en-US" sz="2800" i="1" dirty="0"/>
                  <a:t>A</a:t>
                </a:r>
                <a:r>
                  <a:rPr lang="en-US" sz="2800" dirty="0"/>
                  <a:t>,</a:t>
                </a:r>
              </a:p>
              <a:p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/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a generator,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 the order of the group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/>
                  <a:t> is chosen uniformly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DB9925-D4C4-F1C9-C44F-BA74A20DA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7" y="2753658"/>
                <a:ext cx="10315618" cy="3141758"/>
              </a:xfrm>
              <a:prstGeom prst="rect">
                <a:avLst/>
              </a:prstGeom>
              <a:blipFill>
                <a:blip r:embed="rId2"/>
                <a:stretch>
                  <a:fillRect l="-1182" t="-2136" r="-768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96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3FD8-A98C-4312-93A6-5557B9E1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commitment [KZG10]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5">
                <a:extLst>
                  <a:ext uri="{FF2B5EF4-FFF2-40B4-BE49-F238E27FC236}">
                    <a16:creationId xmlns:a16="http://schemas.microsoft.com/office/drawing/2014/main" id="{0476B623-4589-D5B0-D0C6-A88BCADEFA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120" y="1780120"/>
                <a:ext cx="9001760" cy="472228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080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1"/>
                          </a:solidFill>
                        </a:rPr>
                        <m:t>𝔾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  <a:p>
                <a:pPr marL="50800" indent="0">
                  <a:buFont typeface="Arial" panose="020B0604020202020204" pitchFamily="34" charset="0"/>
                  <a:buNone/>
                </a:pPr>
                <a:r>
                  <a:rPr lang="en-US" sz="3200" dirty="0">
                    <a:solidFill>
                      <a:schemeClr val="accent1"/>
                    </a:solidFill>
                  </a:rPr>
                  <a:t>Univariate polynomials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3200" dirty="0"/>
                          <m:t>𝓕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50800" indent="0">
                  <a:buFont typeface="Arial" panose="020B0604020202020204" pitchFamily="34" charset="0"/>
                  <a:buNone/>
                </a:pPr>
                <a:endParaRPr lang="en-US" sz="1100" dirty="0"/>
              </a:p>
              <a:p>
                <a:pPr marL="50800" indent="0">
                  <a:buFont typeface="Arial" panose="020B0604020202020204" pitchFamily="34" charset="0"/>
                  <a:buNone/>
                </a:pPr>
                <a:r>
                  <a:rPr lang="en-US" sz="3200" i="1" dirty="0"/>
                  <a:t>keygen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i="1" dirty="0"/>
                  <a:t>d</a:t>
                </a:r>
                <a:r>
                  <a:rPr lang="en-US" sz="3200" dirty="0"/>
                  <a:t>) ⇾ </a:t>
                </a:r>
                <a:r>
                  <a:rPr lang="en-US" sz="3200" i="1" dirty="0" err="1"/>
                  <a:t>gp</a:t>
                </a:r>
                <a:r>
                  <a:rPr lang="en-US" sz="3200" i="1" dirty="0"/>
                  <a:t>:</a:t>
                </a:r>
              </a:p>
              <a:p>
                <a:r>
                  <a:rPr lang="en-US" sz="3200" dirty="0"/>
                  <a:t>Sample random secret key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i="1" dirty="0" err="1"/>
                  <a:t>gp</a:t>
                </a:r>
                <a:r>
                  <a:rPr lang="en-US" sz="3200" i="1" dirty="0"/>
                  <a:t> 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Give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to the verifier</a:t>
                </a:r>
              </a:p>
            </p:txBody>
          </p:sp>
        </mc:Choice>
        <mc:Fallback xmlns="">
          <p:sp>
            <p:nvSpPr>
              <p:cNvPr id="24" name="Content Placeholder 5">
                <a:extLst>
                  <a:ext uri="{FF2B5EF4-FFF2-40B4-BE49-F238E27FC236}">
                    <a16:creationId xmlns:a16="http://schemas.microsoft.com/office/drawing/2014/main" id="{0476B623-4589-D5B0-D0C6-A88BCADEF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780120"/>
                <a:ext cx="9001760" cy="4722280"/>
              </a:xfrm>
              <a:prstGeom prst="rect">
                <a:avLst/>
              </a:prstGeom>
              <a:blipFill>
                <a:blip r:embed="rId3"/>
                <a:stretch>
                  <a:fillRect l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1DA67B-71EF-AF36-A5E6-BB10944A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6ECB-0528-5C2D-8C40-DC5B546C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3E422A-350B-256F-5B07-79EEA1225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770" y="3811232"/>
                <a:ext cx="11007424" cy="286388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i="1" dirty="0"/>
              </a:p>
              <a:p>
                <a:r>
                  <a:rPr lang="en-US" sz="3200" i="1" dirty="0" err="1"/>
                  <a:t>com</a:t>
                </a:r>
                <a:r>
                  <a:rPr lang="en-US" sz="3200" i="1" baseline="-25000" dirty="0" err="1"/>
                  <a:t>f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r>
                  <a:rPr lang="en-US" sz="32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</m:oMath>
                </a14:m>
                <a:endParaRPr lang="en-US" sz="3200" i="1" dirty="0"/>
              </a:p>
              <a:p>
                <a:pPr marL="50800" indent="0">
                  <a:buNone/>
                </a:pPr>
                <a:r>
                  <a:rPr lang="en-US" sz="3200" i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…⋅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endParaRPr lang="en-US" sz="3200" i="1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3E422A-350B-256F-5B07-79EEA1225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770" y="3811232"/>
                <a:ext cx="11007424" cy="2863885"/>
              </a:xfrm>
              <a:blipFill>
                <a:blip r:embed="rId2"/>
                <a:stretch>
                  <a:fillRect l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485029-30E2-D660-563A-5D401E510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52" y="1749232"/>
            <a:ext cx="1917520" cy="167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900591-FDAB-60B6-06FA-08A995C2D077}"/>
              </a:ext>
            </a:extLst>
          </p:cNvPr>
          <p:cNvSpPr txBox="1"/>
          <p:nvPr/>
        </p:nvSpPr>
        <p:spPr>
          <a:xfrm>
            <a:off x="1716428" y="1194055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FA967-6C23-2CF7-3E4F-EEBDFF82DA7C}"/>
              </a:ext>
            </a:extLst>
          </p:cNvPr>
          <p:cNvSpPr txBox="1"/>
          <p:nvPr/>
        </p:nvSpPr>
        <p:spPr>
          <a:xfrm>
            <a:off x="486100" y="2182797"/>
            <a:ext cx="7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9DA29-3149-60E0-3BB3-9EFB229EFCC2}"/>
              </a:ext>
            </a:extLst>
          </p:cNvPr>
          <p:cNvSpPr txBox="1"/>
          <p:nvPr/>
        </p:nvSpPr>
        <p:spPr>
          <a:xfrm>
            <a:off x="8410445" y="1339502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5E1AD-9F34-EF6A-72AF-3F5957DC1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475" y="2045274"/>
            <a:ext cx="689498" cy="10417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4D2FFD-6DCE-FE04-89D6-E344616B261B}"/>
              </a:ext>
            </a:extLst>
          </p:cNvPr>
          <p:cNvGrpSpPr/>
          <p:nvPr/>
        </p:nvGrpSpPr>
        <p:grpSpPr>
          <a:xfrm>
            <a:off x="3463545" y="2200557"/>
            <a:ext cx="5224818" cy="534651"/>
            <a:chOff x="1648691" y="1889894"/>
            <a:chExt cx="5632706" cy="53465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07FF969-63E8-8D3F-4F38-CCF5A128E2A8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204BFC9-946F-388A-992A-53D8D5ECE165}"/>
                    </a:ext>
                  </a:extLst>
                </p:cNvPr>
                <p:cNvSpPr txBox="1"/>
                <p:nvPr/>
              </p:nvSpPr>
              <p:spPr>
                <a:xfrm>
                  <a:off x="1958158" y="1889894"/>
                  <a:ext cx="5323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400" b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Commitment: </a:t>
                  </a:r>
                  <a:r>
                    <a:rPr kumimoji="0" lang="en-US" sz="2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commit</a:t>
                  </a: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(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</m:t>
                      </m:r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) ⇾</a:t>
                  </a:r>
                  <a:r>
                    <a:rPr kumimoji="0" lang="en-US" sz="24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</a:t>
                  </a:r>
                  <a:r>
                    <a:rPr kumimoji="0" lang="en-US" sz="2400" b="0" i="1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f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204BFC9-946F-388A-992A-53D8D5ECE1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158" y="1889894"/>
                  <a:ext cx="53232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52" t="-1052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B3AA99-BB07-E22B-6925-E83FD646EAF4}"/>
                  </a:ext>
                </a:extLst>
              </p:cNvPr>
              <p:cNvSpPr txBox="1"/>
              <p:nvPr/>
            </p:nvSpPr>
            <p:spPr>
              <a:xfrm>
                <a:off x="2770070" y="947248"/>
                <a:ext cx="6096000" cy="60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B3AA99-BB07-E22B-6925-E83FD646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70" y="947248"/>
                <a:ext cx="6096000" cy="603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81DAA-D71B-BE0A-C1EB-241878E9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7523-F53A-CB40-15D0-D2B30CB6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03D9F-8888-3F4D-C09D-ECD245084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78618"/>
                <a:ext cx="10515600" cy="1904021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en-US" sz="2800" i="1" dirty="0"/>
                  <a:t>eval</a:t>
                </a:r>
                <a:r>
                  <a:rPr lang="en-US" sz="2800" dirty="0"/>
                  <a:t>(</a:t>
                </a:r>
                <a:r>
                  <a:rPr lang="en-US" sz="2800" i="1" dirty="0" err="1"/>
                  <a:t>gp</a:t>
                </a:r>
                <a:r>
                  <a:rPr lang="en-US" sz="2800" dirty="0"/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i="1" dirty="0"/>
                  <a:t>u</a:t>
                </a:r>
                <a:r>
                  <a:rPr lang="en-US" sz="2800" dirty="0"/>
                  <a:t>) ⇾ </a:t>
                </a:r>
                <a:r>
                  <a:rPr lang="en-US" sz="2800" i="1" dirty="0"/>
                  <a:t>v,</a:t>
                </a:r>
                <a:r>
                  <a:rPr lang="en-US" sz="2800" b="1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:</a:t>
                </a:r>
                <a:endParaRPr lang="en-US" sz="2800" i="1" dirty="0"/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/>
                  <a:t>, </a:t>
                </a:r>
                <a:r>
                  <a:rPr lang="en-US" sz="2800" dirty="0"/>
                  <a:t>as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is a root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i="1" dirty="0"/>
              </a:p>
              <a:p>
                <a:r>
                  <a:rPr lang="en-US" sz="2800" dirty="0"/>
                  <a:t>Compute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i="1" dirty="0"/>
                  <a:t>, </a:t>
                </a:r>
                <a:r>
                  <a:rPr lang="en-US" sz="2800" dirty="0"/>
                  <a:t>using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gp</a:t>
                </a:r>
                <a:endParaRPr lang="en-US" sz="2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B03D9F-8888-3F4D-C09D-ECD245084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78618"/>
                <a:ext cx="10515600" cy="1904021"/>
              </a:xfrm>
              <a:blipFill>
                <a:blip r:embed="rId2"/>
                <a:stretch>
                  <a:fillRect l="-1043" t="-5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2CF2E7-DC9C-32A6-7D7F-8DE2922E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52" y="1749232"/>
            <a:ext cx="1917520" cy="167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84EE3-0A73-3EE9-26A9-F77B344DC6A8}"/>
              </a:ext>
            </a:extLst>
          </p:cNvPr>
          <p:cNvSpPr txBox="1"/>
          <p:nvPr/>
        </p:nvSpPr>
        <p:spPr>
          <a:xfrm>
            <a:off x="486100" y="2182797"/>
            <a:ext cx="7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5AE48-7A6A-B590-ADF5-A3EBF27B4C40}"/>
              </a:ext>
            </a:extLst>
          </p:cNvPr>
          <p:cNvSpPr txBox="1"/>
          <p:nvPr/>
        </p:nvSpPr>
        <p:spPr>
          <a:xfrm>
            <a:off x="8410445" y="1339502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857AA-9C9A-3414-0726-6F97E1355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475" y="2045274"/>
            <a:ext cx="689498" cy="10417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227C2B-D5C9-A0ED-B474-FF2A2950ED3C}"/>
              </a:ext>
            </a:extLst>
          </p:cNvPr>
          <p:cNvGrpSpPr/>
          <p:nvPr/>
        </p:nvGrpSpPr>
        <p:grpSpPr>
          <a:xfrm>
            <a:off x="3463545" y="2200557"/>
            <a:ext cx="5224818" cy="534651"/>
            <a:chOff x="1648691" y="1889894"/>
            <a:chExt cx="5632706" cy="53465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BBB3843-E6C1-393A-E01C-DE5F23A84916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27D7A98-FF19-F681-9FD2-D8F61AA203E7}"/>
                    </a:ext>
                  </a:extLst>
                </p:cNvPr>
                <p:cNvSpPr txBox="1"/>
                <p:nvPr/>
              </p:nvSpPr>
              <p:spPr>
                <a:xfrm>
                  <a:off x="1958158" y="1889894"/>
                  <a:ext cx="5323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400" b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Commitment: </a:t>
                  </a:r>
                  <a:r>
                    <a:rPr kumimoji="0" lang="en-US" sz="2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commit</a:t>
                  </a: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(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</m:t>
                      </m:r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) ⇾</a:t>
                  </a:r>
                  <a:r>
                    <a:rPr kumimoji="0" lang="en-US" sz="24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</a:t>
                  </a:r>
                  <a:r>
                    <a:rPr kumimoji="0" lang="en-US" sz="2400" b="0" i="1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f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27D7A98-FF19-F681-9FD2-D8F61AA203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158" y="1889894"/>
                  <a:ext cx="53232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52" t="-1052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452A40-2017-C37C-093F-62C28A56E218}"/>
                  </a:ext>
                </a:extLst>
              </p:cNvPr>
              <p:cNvSpPr txBox="1"/>
              <p:nvPr/>
            </p:nvSpPr>
            <p:spPr>
              <a:xfrm>
                <a:off x="2770070" y="947248"/>
                <a:ext cx="6096000" cy="60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452A40-2017-C37C-093F-62C28A56E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70" y="947248"/>
                <a:ext cx="6096000" cy="603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0C7F25C-1E71-E7B6-109F-ACEE937C134D}"/>
              </a:ext>
            </a:extLst>
          </p:cNvPr>
          <p:cNvGrpSpPr/>
          <p:nvPr/>
        </p:nvGrpSpPr>
        <p:grpSpPr>
          <a:xfrm>
            <a:off x="3457628" y="2764704"/>
            <a:ext cx="5123217" cy="461665"/>
            <a:chOff x="1648690" y="2732810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4D734F3-9749-A868-5126-DDC8CEE0AB55}"/>
                    </a:ext>
                  </a:extLst>
                </p:cNvPr>
                <p:cNvSpPr txBox="1"/>
                <p:nvPr/>
              </p:nvSpPr>
              <p:spPr>
                <a:xfrm>
                  <a:off x="3710553" y="2732810"/>
                  <a:ext cx="4313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4D734F3-9749-A868-5126-DDC8CEE0A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53" y="2732810"/>
                  <a:ext cx="43139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17A343-8125-0085-A3F1-CD6279B17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7FE3F6D-F383-8B61-9BA5-57AD368C4095}"/>
              </a:ext>
            </a:extLst>
          </p:cNvPr>
          <p:cNvSpPr txBox="1"/>
          <p:nvPr/>
        </p:nvSpPr>
        <p:spPr>
          <a:xfrm>
            <a:off x="1716428" y="1194055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24DA166-2512-95E3-80E2-48B7724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9DC5-5448-6C33-FDEA-92626AEC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271F0-FD60-C844-7C4D-A31BBF814E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46491"/>
                <a:ext cx="11150600" cy="2838786"/>
              </a:xfrm>
            </p:spPr>
            <p:txBody>
              <a:bodyPr>
                <a:normAutofit/>
              </a:bodyPr>
              <a:lstStyle/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rgbClr val="882255"/>
                  </a:solidFill>
                </a:endParaRPr>
              </a:p>
              <a:p>
                <a:pPr marL="50800" indent="0">
                  <a:buNone/>
                </a:pPr>
                <a:r>
                  <a:rPr lang="en-US" sz="2800" dirty="0"/>
                  <a:t>Honest prover: </a:t>
                </a:r>
                <a:r>
                  <a:rPr lang="en-US" sz="2800" i="1" dirty="0" err="1"/>
                  <a:t>com</a:t>
                </a:r>
                <a:r>
                  <a:rPr lang="en-US" sz="2800" i="1" baseline="-25000" dirty="0" err="1"/>
                  <a:t>f</a:t>
                </a:r>
                <a:r>
                  <a:rPr lang="en-US" sz="2800" i="1" baseline="-250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Idea: check the equation at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i="1" dirty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i="1" dirty="0"/>
              </a:p>
              <a:p>
                <a:pPr marL="0" indent="0">
                  <a:buNone/>
                </a:pPr>
                <a:r>
                  <a:rPr lang="en-US" sz="2800" i="1" dirty="0"/>
                  <a:t>verify</a:t>
                </a:r>
                <a:r>
                  <a:rPr lang="en-US" sz="2800" dirty="0"/>
                  <a:t>(</a:t>
                </a:r>
                <a:r>
                  <a:rPr lang="en-US" sz="2800" i="1" dirty="0" err="1"/>
                  <a:t>gp</a:t>
                </a:r>
                <a:r>
                  <a:rPr lang="en-US" sz="2800" i="1" dirty="0"/>
                  <a:t>, </a:t>
                </a:r>
                <a:r>
                  <a:rPr lang="en-US" sz="2800" i="1" dirty="0" err="1"/>
                  <a:t>com</a:t>
                </a:r>
                <a:r>
                  <a:rPr lang="en-US" sz="2800" i="1" baseline="-25000" dirty="0" err="1"/>
                  <a:t>f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,</a:t>
                </a:r>
                <a:r>
                  <a:rPr lang="en-US" sz="2800" i="1" dirty="0" err="1"/>
                  <a:t>u,v</a:t>
                </a:r>
                <a:r>
                  <a:rPr lang="en-US" sz="2800" i="1" dirty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) :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𝑐𝑜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271F0-FD60-C844-7C4D-A31BBF814E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46491"/>
                <a:ext cx="11150600" cy="2838786"/>
              </a:xfrm>
              <a:blipFill>
                <a:blip r:embed="rId2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C0C5D19-F091-4EEB-4EC1-FD876A9D9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52" y="1749232"/>
            <a:ext cx="1917520" cy="167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31AEF-80A3-884C-B0B3-2C38A236580C}"/>
              </a:ext>
            </a:extLst>
          </p:cNvPr>
          <p:cNvSpPr txBox="1"/>
          <p:nvPr/>
        </p:nvSpPr>
        <p:spPr>
          <a:xfrm>
            <a:off x="486100" y="2182797"/>
            <a:ext cx="7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DC7ED-4CF9-6C7B-792B-2CA9587EDAA9}"/>
              </a:ext>
            </a:extLst>
          </p:cNvPr>
          <p:cNvSpPr txBox="1"/>
          <p:nvPr/>
        </p:nvSpPr>
        <p:spPr>
          <a:xfrm>
            <a:off x="8410445" y="1339502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ED79A-4065-A114-994B-7F51C36B2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475" y="2045274"/>
            <a:ext cx="689498" cy="10417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56E860-B235-5F90-E07C-65FC7FBB586C}"/>
              </a:ext>
            </a:extLst>
          </p:cNvPr>
          <p:cNvGrpSpPr/>
          <p:nvPr/>
        </p:nvGrpSpPr>
        <p:grpSpPr>
          <a:xfrm>
            <a:off x="3463545" y="2200557"/>
            <a:ext cx="5224818" cy="534651"/>
            <a:chOff x="1648691" y="1889894"/>
            <a:chExt cx="5632706" cy="53465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A35EA6F-A646-C68D-A6BA-CFFBEC01D8A7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0DEFCE-CFE8-C3E1-818F-70A78DFF6ABF}"/>
                    </a:ext>
                  </a:extLst>
                </p:cNvPr>
                <p:cNvSpPr txBox="1"/>
                <p:nvPr/>
              </p:nvSpPr>
              <p:spPr>
                <a:xfrm>
                  <a:off x="1958158" y="1889894"/>
                  <a:ext cx="5323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400" b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Commitment: </a:t>
                  </a:r>
                  <a:r>
                    <a:rPr kumimoji="0" lang="en-US" sz="2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commit</a:t>
                  </a: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(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</m:t>
                      </m:r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) ⇾</a:t>
                  </a:r>
                  <a:r>
                    <a:rPr kumimoji="0" lang="en-US" sz="24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com</a:t>
                  </a:r>
                  <a:r>
                    <a:rPr kumimoji="0" lang="en-US" sz="2400" b="0" i="1" u="none" strike="noStrike" kern="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f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0DEFCE-CFE8-C3E1-818F-70A78DFF6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158" y="1889894"/>
                  <a:ext cx="53232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52" t="-1052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494984-8D6B-C446-331A-CB7CF3D4AD77}"/>
                  </a:ext>
                </a:extLst>
              </p:cNvPr>
              <p:cNvSpPr txBox="1"/>
              <p:nvPr/>
            </p:nvSpPr>
            <p:spPr>
              <a:xfrm>
                <a:off x="2770070" y="947248"/>
                <a:ext cx="6096000" cy="60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494984-8D6B-C446-331A-CB7CF3D4A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070" y="947248"/>
                <a:ext cx="6096000" cy="603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EB2B542-349B-331C-109C-534FC27ABAC3}"/>
              </a:ext>
            </a:extLst>
          </p:cNvPr>
          <p:cNvGrpSpPr/>
          <p:nvPr/>
        </p:nvGrpSpPr>
        <p:grpSpPr>
          <a:xfrm>
            <a:off x="3457628" y="2764704"/>
            <a:ext cx="5123217" cy="461665"/>
            <a:chOff x="1648690" y="2732810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D4CD8C-1D9C-302B-9113-9FADC3DF4ADD}"/>
                    </a:ext>
                  </a:extLst>
                </p:cNvPr>
                <p:cNvSpPr txBox="1"/>
                <p:nvPr/>
              </p:nvSpPr>
              <p:spPr>
                <a:xfrm>
                  <a:off x="3710553" y="2732810"/>
                  <a:ext cx="4313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D4CD8C-1D9C-302B-9113-9FADC3DF4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53" y="2732810"/>
                  <a:ext cx="43139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2800C4-975F-A6BE-9B1C-94355E875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AB2D7B0-BD73-08D7-E33E-EDE50FB733AB}"/>
              </a:ext>
            </a:extLst>
          </p:cNvPr>
          <p:cNvSpPr txBox="1"/>
          <p:nvPr/>
        </p:nvSpPr>
        <p:spPr>
          <a:xfrm>
            <a:off x="1716428" y="1194055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1D67C0-2726-D1B0-F21F-67B5FB0C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9DC5-5448-6C33-FDEA-92626AEC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things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271F0-FD60-C844-7C4D-A31BBF814E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6295" y="5901331"/>
                <a:ext cx="5189220" cy="541110"/>
              </a:xfrm>
            </p:spPr>
            <p:txBody>
              <a:bodyPr>
                <a:normAutofit/>
              </a:bodyPr>
              <a:lstStyle/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rgbClr val="882255"/>
                  </a:solidFill>
                </a:endParaRPr>
              </a:p>
              <a:p>
                <a:pPr marL="0" indent="0">
                  <a:buNone/>
                </a:pPr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271F0-FD60-C844-7C4D-A31BBF814E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6295" y="5901331"/>
                <a:ext cx="5189220" cy="541110"/>
              </a:xfrm>
              <a:blipFill>
                <a:blip r:embed="rId2"/>
                <a:stretch>
                  <a:fillRect l="-470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C0C5D19-F091-4EEB-4EC1-FD876A9D9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12" y="1876906"/>
            <a:ext cx="1917520" cy="167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31AEF-80A3-884C-B0B3-2C38A236580C}"/>
              </a:ext>
            </a:extLst>
          </p:cNvPr>
          <p:cNvSpPr txBox="1"/>
          <p:nvPr/>
        </p:nvSpPr>
        <p:spPr>
          <a:xfrm>
            <a:off x="496260" y="2310471"/>
            <a:ext cx="7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DC7ED-4CF9-6C7B-792B-2CA9587EDAA9}"/>
              </a:ext>
            </a:extLst>
          </p:cNvPr>
          <p:cNvSpPr txBox="1"/>
          <p:nvPr/>
        </p:nvSpPr>
        <p:spPr>
          <a:xfrm>
            <a:off x="8420605" y="1467176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ED79A-4065-A114-994B-7F51C36B2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635" y="2172948"/>
            <a:ext cx="689498" cy="10417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56E860-B235-5F90-E07C-65FC7FBB586C}"/>
              </a:ext>
            </a:extLst>
          </p:cNvPr>
          <p:cNvGrpSpPr/>
          <p:nvPr/>
        </p:nvGrpSpPr>
        <p:grpSpPr>
          <a:xfrm>
            <a:off x="3473705" y="2225442"/>
            <a:ext cx="5131268" cy="637440"/>
            <a:chOff x="1648691" y="1787105"/>
            <a:chExt cx="5531853" cy="63744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A35EA6F-A646-C68D-A6BA-CFFBEC01D8A7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0DEFCE-CFE8-C3E1-818F-70A78DFF6ABF}"/>
                    </a:ext>
                  </a:extLst>
                </p:cNvPr>
                <p:cNvSpPr txBox="1"/>
                <p:nvPr/>
              </p:nvSpPr>
              <p:spPr>
                <a:xfrm>
                  <a:off x="3154942" y="1787105"/>
                  <a:ext cx="4010543" cy="54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lang="en-US" sz="2800" i="1" dirty="0"/>
                    <a:t>com</a:t>
                  </a:r>
                  <a:r>
                    <a:rPr lang="en-US" sz="2800" i="1" baseline="-25000" dirty="0" err="1"/>
                    <a:t>f</a:t>
                  </a:r>
                  <a:r>
                    <a:rPr lang="en-US" sz="2800" i="1" baseline="-250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0DEFCE-CFE8-C3E1-818F-70A78DFF6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942" y="1787105"/>
                  <a:ext cx="4010543" cy="541110"/>
                </a:xfrm>
                <a:prstGeom prst="rect">
                  <a:avLst/>
                </a:prstGeom>
                <a:blipFill>
                  <a:blip r:embed="rId5"/>
                  <a:stretch>
                    <a:fillRect l="-3279" t="-6742" b="-314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494984-8D6B-C446-331A-CB7CF3D4AD77}"/>
                  </a:ext>
                </a:extLst>
              </p:cNvPr>
              <p:cNvSpPr txBox="1"/>
              <p:nvPr/>
            </p:nvSpPr>
            <p:spPr>
              <a:xfrm>
                <a:off x="2780230" y="1074922"/>
                <a:ext cx="6096000" cy="60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494984-8D6B-C446-331A-CB7CF3D4A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230" y="1074922"/>
                <a:ext cx="6096000" cy="603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EB2B542-349B-331C-109C-534FC27ABAC3}"/>
              </a:ext>
            </a:extLst>
          </p:cNvPr>
          <p:cNvGrpSpPr/>
          <p:nvPr/>
        </p:nvGrpSpPr>
        <p:grpSpPr>
          <a:xfrm>
            <a:off x="3477730" y="2932041"/>
            <a:ext cx="5123217" cy="523220"/>
            <a:chOff x="1648690" y="2732810"/>
            <a:chExt cx="55318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D4CD8C-1D9C-302B-9113-9FADC3DF4ADD}"/>
                    </a:ext>
                  </a:extLst>
                </p:cNvPr>
                <p:cNvSpPr txBox="1"/>
                <p:nvPr/>
              </p:nvSpPr>
              <p:spPr>
                <a:xfrm>
                  <a:off x="3710553" y="2732810"/>
                  <a:ext cx="5398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D4CD8C-1D9C-302B-9113-9FADC3DF4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53" y="2732810"/>
                  <a:ext cx="5398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2800C4-975F-A6BE-9B1C-94355E875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859C42-1BC0-6F9F-67C2-A752AEC01B53}"/>
              </a:ext>
            </a:extLst>
          </p:cNvPr>
          <p:cNvGrpSpPr/>
          <p:nvPr/>
        </p:nvGrpSpPr>
        <p:grpSpPr>
          <a:xfrm>
            <a:off x="3510472" y="3910335"/>
            <a:ext cx="5039587" cy="677927"/>
            <a:chOff x="1648689" y="3546763"/>
            <a:chExt cx="5531853" cy="67792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D6DECA2-39DE-FA97-D9A8-8676D4891BFC}"/>
                </a:ext>
              </a:extLst>
            </p:cNvPr>
            <p:cNvCxnSpPr/>
            <p:nvPr/>
          </p:nvCxnSpPr>
          <p:spPr>
            <a:xfrm>
              <a:off x="1648689" y="3546763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A7219F9-0F59-AA3C-BEEC-6CDAED996109}"/>
                    </a:ext>
                  </a:extLst>
                </p:cNvPr>
                <p:cNvSpPr txBox="1"/>
                <p:nvPr/>
              </p:nvSpPr>
              <p:spPr>
                <a:xfrm>
                  <a:off x="2045410" y="3683580"/>
                  <a:ext cx="4905025" cy="541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>
                    <a:buClr>
                      <a:srgbClr val="000000"/>
                    </a:buClr>
                  </a:pPr>
                  <a14:m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𝑣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𝑢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,  proof 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A7219F9-0F59-AA3C-BEEC-6CDAED996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410" y="3683580"/>
                  <a:ext cx="4905025" cy="541110"/>
                </a:xfrm>
                <a:prstGeom prst="rect">
                  <a:avLst/>
                </a:prstGeom>
                <a:blipFill>
                  <a:blip r:embed="rId8"/>
                  <a:stretch>
                    <a:fillRect t="-8989" b="-30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8DDCF-1B21-648B-2FF7-FB0D06F0B51E}"/>
                  </a:ext>
                </a:extLst>
              </p:cNvPr>
              <p:cNvSpPr txBox="1"/>
              <p:nvPr/>
            </p:nvSpPr>
            <p:spPr>
              <a:xfrm>
                <a:off x="8191533" y="4625563"/>
                <a:ext cx="3048000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0" dirty="0">
                    <a:latin typeface="Cambria Math" panose="02040503050406030204" pitchFamily="18" charset="0"/>
                  </a:rPr>
                  <a:t>Verify: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8DDCF-1B21-648B-2FF7-FB0D06F0B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33" y="4625563"/>
                <a:ext cx="3048000" cy="988604"/>
              </a:xfrm>
              <a:prstGeom prst="rect">
                <a:avLst/>
              </a:prstGeom>
              <a:blipFill>
                <a:blip r:embed="rId9"/>
                <a:stretch>
                  <a:fillRect l="-4200" t="-6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42B7863-AC52-90A8-679F-0210F711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896A0-874E-E51F-284B-E95D058923EE}"/>
                  </a:ext>
                </a:extLst>
              </p:cNvPr>
              <p:cNvSpPr txBox="1"/>
              <p:nvPr/>
            </p:nvSpPr>
            <p:spPr>
              <a:xfrm>
                <a:off x="10144125" y="985838"/>
                <a:ext cx="77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896A0-874E-E51F-284B-E95D0589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25" y="985838"/>
                <a:ext cx="7786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E680-B603-49AF-9FAD-FAEB0A39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DF380-D75B-4328-AF10-01DC25565E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q-strong Diffie-Hellman assumption</a:t>
                </a:r>
              </a:p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cannot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 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DF380-D75B-4328-AF10-01DC25565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3175-89C9-30D7-AF70-F2A8324B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B021-3C24-A712-D557-9AA04EE0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9B470F-B05E-7D43-21B1-C2D55AAD7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080" y="1148080"/>
                <a:ext cx="11480800" cy="547623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Proof by contradiction: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/>
                  <a:t>,</a:t>
                </a:r>
                <a:r>
                  <a:rPr lang="en-US" sz="2800" b="1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passes the verification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p>
                            </m:sSup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508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d>
                            <m:r>
                              <a:rPr lang="en-US" sz="2800" b="1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,   define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88225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88225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88225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88225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rgbClr val="88225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sz="2800" b="1" i="1" smtClean="0">
                                  <a:solidFill>
                                    <a:srgbClr val="88225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rgbClr val="88225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800" b="1" i="1" smtClean="0">
                                  <a:solidFill>
                                    <a:srgbClr val="88225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800" b="1" i="1" smtClean="0">
                                  <a:solidFill>
                                    <a:srgbClr val="88225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882255"/>
                    </a:solidFill>
                  </a:rPr>
                  <a:t> </a:t>
                </a:r>
              </a:p>
              <a:p>
                <a:pPr marL="5080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>
                    <a:solidFill>
                      <a:srgbClr val="882255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rgbClr val="882255"/>
                  </a:solidFill>
                </a:endParaRPr>
              </a:p>
              <a:p>
                <a:pPr marL="50800" indent="0">
                  <a:buNone/>
                </a:pPr>
                <a:endParaRPr lang="en-US" dirty="0">
                  <a:solidFill>
                    <a:srgbClr val="882255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882255"/>
                    </a:solidFill>
                  </a:rPr>
                  <a:t>breaks q-SDH assumption: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cannot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 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rgbClr val="882255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9B470F-B05E-7D43-21B1-C2D55AAD7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080" y="1148080"/>
                <a:ext cx="11480800" cy="5476239"/>
              </a:xfrm>
              <a:blipFill>
                <a:blip r:embed="rId2"/>
                <a:stretch>
                  <a:fillRect l="-955" t="-2447" r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3D60-700F-3841-884F-78FC74B9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9DC5-5448-6C33-FDEA-92626AEC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271F0-FD60-C844-7C4D-A31BBF814E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1883" y="5746759"/>
                <a:ext cx="5189220" cy="541110"/>
              </a:xfrm>
            </p:spPr>
            <p:txBody>
              <a:bodyPr>
                <a:normAutofit/>
              </a:bodyPr>
              <a:lstStyle/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rgbClr val="882255"/>
                  </a:solidFill>
                </a:endParaRPr>
              </a:p>
              <a:p>
                <a:pPr marL="0" indent="0">
                  <a:buNone/>
                </a:pPr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271F0-FD60-C844-7C4D-A31BBF814E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883" y="5746759"/>
                <a:ext cx="5189220" cy="541110"/>
              </a:xfrm>
              <a:blipFill>
                <a:blip r:embed="rId2"/>
                <a:stretch>
                  <a:fillRect l="-47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C0C5D19-F091-4EEB-4EC1-FD876A9D9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40" y="1979115"/>
            <a:ext cx="1917520" cy="167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31AEF-80A3-884C-B0B3-2C38A236580C}"/>
              </a:ext>
            </a:extLst>
          </p:cNvPr>
          <p:cNvSpPr txBox="1"/>
          <p:nvPr/>
        </p:nvSpPr>
        <p:spPr>
          <a:xfrm>
            <a:off x="1001428" y="3852347"/>
            <a:ext cx="7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DC7ED-4CF9-6C7B-792B-2CA9587EDAA9}"/>
              </a:ext>
            </a:extLst>
          </p:cNvPr>
          <p:cNvSpPr txBox="1"/>
          <p:nvPr/>
        </p:nvSpPr>
        <p:spPr>
          <a:xfrm>
            <a:off x="7326017" y="1333784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ED79A-4065-A114-994B-7F51C36B2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103" y="2228078"/>
            <a:ext cx="689498" cy="10417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56E860-B235-5F90-E07C-65FC7FBB586C}"/>
              </a:ext>
            </a:extLst>
          </p:cNvPr>
          <p:cNvGrpSpPr/>
          <p:nvPr/>
        </p:nvGrpSpPr>
        <p:grpSpPr>
          <a:xfrm>
            <a:off x="2459293" y="2070870"/>
            <a:ext cx="5131268" cy="637440"/>
            <a:chOff x="1648691" y="1787105"/>
            <a:chExt cx="5531853" cy="63744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A35EA6F-A646-C68D-A6BA-CFFBEC01D8A7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0DEFCE-CFE8-C3E1-818F-70A78DFF6ABF}"/>
                    </a:ext>
                  </a:extLst>
                </p:cNvPr>
                <p:cNvSpPr txBox="1"/>
                <p:nvPr/>
              </p:nvSpPr>
              <p:spPr>
                <a:xfrm>
                  <a:off x="3154942" y="1787105"/>
                  <a:ext cx="4010543" cy="54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lang="en-US" sz="2800" i="1" dirty="0"/>
                    <a:t>com</a:t>
                  </a:r>
                  <a:r>
                    <a:rPr lang="en-US" sz="2800" i="1" baseline="-25000" dirty="0" err="1"/>
                    <a:t>f</a:t>
                  </a:r>
                  <a:r>
                    <a:rPr lang="en-US" sz="2800" i="1" baseline="-250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0DEFCE-CFE8-C3E1-818F-70A78DFF6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942" y="1787105"/>
                  <a:ext cx="4010543" cy="541110"/>
                </a:xfrm>
                <a:prstGeom prst="rect">
                  <a:avLst/>
                </a:prstGeom>
                <a:blipFill>
                  <a:blip r:embed="rId5"/>
                  <a:stretch>
                    <a:fillRect l="-3279" t="-6742" b="-314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494984-8D6B-C446-331A-CB7CF3D4AD77}"/>
                  </a:ext>
                </a:extLst>
              </p:cNvPr>
              <p:cNvSpPr txBox="1"/>
              <p:nvPr/>
            </p:nvSpPr>
            <p:spPr>
              <a:xfrm>
                <a:off x="1765818" y="920350"/>
                <a:ext cx="6096000" cy="60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494984-8D6B-C446-331A-CB7CF3D4A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18" y="920350"/>
                <a:ext cx="6096000" cy="603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EB2B542-349B-331C-109C-534FC27ABAC3}"/>
              </a:ext>
            </a:extLst>
          </p:cNvPr>
          <p:cNvGrpSpPr/>
          <p:nvPr/>
        </p:nvGrpSpPr>
        <p:grpSpPr>
          <a:xfrm>
            <a:off x="2463318" y="2777469"/>
            <a:ext cx="5123217" cy="523220"/>
            <a:chOff x="1648690" y="2732810"/>
            <a:chExt cx="55318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D4CD8C-1D9C-302B-9113-9FADC3DF4ADD}"/>
                    </a:ext>
                  </a:extLst>
                </p:cNvPr>
                <p:cNvSpPr txBox="1"/>
                <p:nvPr/>
              </p:nvSpPr>
              <p:spPr>
                <a:xfrm>
                  <a:off x="3710553" y="2732810"/>
                  <a:ext cx="5398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D4CD8C-1D9C-302B-9113-9FADC3DF4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53" y="2732810"/>
                  <a:ext cx="5398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2800C4-975F-A6BE-9B1C-94355E875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859C42-1BC0-6F9F-67C2-A752AEC01B53}"/>
              </a:ext>
            </a:extLst>
          </p:cNvPr>
          <p:cNvGrpSpPr/>
          <p:nvPr/>
        </p:nvGrpSpPr>
        <p:grpSpPr>
          <a:xfrm>
            <a:off x="2496060" y="3755763"/>
            <a:ext cx="5039587" cy="677927"/>
            <a:chOff x="1648689" y="3546763"/>
            <a:chExt cx="5531853" cy="67792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D6DECA2-39DE-FA97-D9A8-8676D4891BFC}"/>
                </a:ext>
              </a:extLst>
            </p:cNvPr>
            <p:cNvCxnSpPr/>
            <p:nvPr/>
          </p:nvCxnSpPr>
          <p:spPr>
            <a:xfrm>
              <a:off x="1648689" y="3546763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A7219F9-0F59-AA3C-BEEC-6CDAED996109}"/>
                    </a:ext>
                  </a:extLst>
                </p:cNvPr>
                <p:cNvSpPr txBox="1"/>
                <p:nvPr/>
              </p:nvSpPr>
              <p:spPr>
                <a:xfrm>
                  <a:off x="2045410" y="3683580"/>
                  <a:ext cx="4905025" cy="541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>
                    <a:buClr>
                      <a:srgbClr val="000000"/>
                    </a:buClr>
                  </a:pPr>
                  <a14:m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𝑣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𝑢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,  proof 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A7219F9-0F59-AA3C-BEEC-6CDAED996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410" y="3683580"/>
                  <a:ext cx="4905025" cy="541110"/>
                </a:xfrm>
                <a:prstGeom prst="rect">
                  <a:avLst/>
                </a:prstGeom>
                <a:blipFill>
                  <a:blip r:embed="rId8"/>
                  <a:stretch>
                    <a:fillRect t="-8989" b="-30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8DDCF-1B21-648B-2FF7-FB0D06F0B51E}"/>
                  </a:ext>
                </a:extLst>
              </p:cNvPr>
              <p:cNvSpPr txBox="1"/>
              <p:nvPr/>
            </p:nvSpPr>
            <p:spPr>
              <a:xfrm>
                <a:off x="6906601" y="4606508"/>
                <a:ext cx="3048000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0" dirty="0">
                    <a:latin typeface="Cambria Math" panose="02040503050406030204" pitchFamily="18" charset="0"/>
                  </a:rPr>
                  <a:t>Verify: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E8DDCF-1B21-648B-2FF7-FB0D06F0B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01" y="4606508"/>
                <a:ext cx="3048000" cy="988604"/>
              </a:xfrm>
              <a:prstGeom prst="rect">
                <a:avLst/>
              </a:prstGeom>
              <a:blipFill>
                <a:blip r:embed="rId9"/>
                <a:stretch>
                  <a:fillRect l="-4200" t="-6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42B7863-AC52-90A8-679F-0210F711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896A0-874E-E51F-284B-E95D058923EE}"/>
                  </a:ext>
                </a:extLst>
              </p:cNvPr>
              <p:cNvSpPr txBox="1"/>
              <p:nvPr/>
            </p:nvSpPr>
            <p:spPr>
              <a:xfrm>
                <a:off x="7696517" y="820598"/>
                <a:ext cx="77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C896A0-874E-E51F-284B-E95D0589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517" y="820598"/>
                <a:ext cx="7786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46E235B-6613-2F42-1FE9-4CBD7104A6A4}"/>
              </a:ext>
            </a:extLst>
          </p:cNvPr>
          <p:cNvSpPr txBox="1"/>
          <p:nvPr/>
        </p:nvSpPr>
        <p:spPr>
          <a:xfrm>
            <a:off x="9157833" y="1582289"/>
            <a:ext cx="2884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Commitment: O(1) size and O(d) time</a:t>
            </a:r>
          </a:p>
          <a:p>
            <a:endParaRPr lang="en-US" sz="2000" dirty="0"/>
          </a:p>
          <a:p>
            <a:r>
              <a:rPr lang="en-US" sz="2000" dirty="0"/>
              <a:t>Prover time: O(d)</a:t>
            </a:r>
          </a:p>
          <a:p>
            <a:endParaRPr lang="en-US" sz="2000" dirty="0"/>
          </a:p>
          <a:p>
            <a:r>
              <a:rPr lang="en-US" sz="2000" dirty="0"/>
              <a:t>Proof size: O(1)</a:t>
            </a:r>
          </a:p>
          <a:p>
            <a:endParaRPr lang="en-US" sz="2000" dirty="0"/>
          </a:p>
          <a:p>
            <a:r>
              <a:rPr lang="en-US" sz="2000" dirty="0"/>
              <a:t>Verification: O(1)</a:t>
            </a:r>
          </a:p>
        </p:txBody>
      </p:sp>
    </p:spTree>
    <p:extLst>
      <p:ext uri="{BB962C8B-B14F-4D97-AF65-F5344CB8AC3E}">
        <p14:creationId xmlns:p14="http://schemas.microsoft.com/office/powerpoint/2010/main" val="34941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D44E-3573-B4AD-1B33-9AF5ED0B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verifiability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3384C20-0787-F73F-515B-4D571D3EC3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1883" y="5746759"/>
                <a:ext cx="5189220" cy="5411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080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882255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3384C20-0787-F73F-515B-4D571D3E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83" y="5746759"/>
                <a:ext cx="5189220" cy="541110"/>
              </a:xfrm>
              <a:prstGeom prst="rect">
                <a:avLst/>
              </a:prstGeom>
              <a:blipFill>
                <a:blip r:embed="rId2"/>
                <a:stretch>
                  <a:fillRect l="-47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9351FC9-B5B3-12A9-445D-F254944E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40" y="1979115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0FBA4-B847-214D-F7CF-5FBDDAF3F31D}"/>
              </a:ext>
            </a:extLst>
          </p:cNvPr>
          <p:cNvSpPr txBox="1"/>
          <p:nvPr/>
        </p:nvSpPr>
        <p:spPr>
          <a:xfrm>
            <a:off x="1001428" y="3852347"/>
            <a:ext cx="7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5ABE3-BF1E-A6DD-D50F-8FF2350EC019}"/>
              </a:ext>
            </a:extLst>
          </p:cNvPr>
          <p:cNvSpPr txBox="1"/>
          <p:nvPr/>
        </p:nvSpPr>
        <p:spPr>
          <a:xfrm>
            <a:off x="7326017" y="1333784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D0898-2CF5-A4DC-4C4F-500EA620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103" y="2228078"/>
            <a:ext cx="689498" cy="10417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993CD5-032F-D508-635A-ED54BA4398AF}"/>
              </a:ext>
            </a:extLst>
          </p:cNvPr>
          <p:cNvGrpSpPr/>
          <p:nvPr/>
        </p:nvGrpSpPr>
        <p:grpSpPr>
          <a:xfrm>
            <a:off x="2459293" y="2070870"/>
            <a:ext cx="5131268" cy="637440"/>
            <a:chOff x="1648691" y="1787105"/>
            <a:chExt cx="5531853" cy="63744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9C45499-EC17-528B-7BE4-C08536E5C1F2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4B57C2-0630-54BC-2B64-167FC9BA84E4}"/>
                    </a:ext>
                  </a:extLst>
                </p:cNvPr>
                <p:cNvSpPr txBox="1"/>
                <p:nvPr/>
              </p:nvSpPr>
              <p:spPr>
                <a:xfrm>
                  <a:off x="3154942" y="1787105"/>
                  <a:ext cx="4010543" cy="54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lang="en-US" sz="2800" i="1" dirty="0"/>
                    <a:t>com</a:t>
                  </a:r>
                  <a:r>
                    <a:rPr lang="en-US" sz="2800" i="1" baseline="-25000" dirty="0" err="1"/>
                    <a:t>f</a:t>
                  </a:r>
                  <a:r>
                    <a:rPr lang="en-US" sz="2800" i="1" baseline="-250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0DEFCE-CFE8-C3E1-818F-70A78DFF6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942" y="1787105"/>
                  <a:ext cx="4010543" cy="541110"/>
                </a:xfrm>
                <a:prstGeom prst="rect">
                  <a:avLst/>
                </a:prstGeom>
                <a:blipFill>
                  <a:blip r:embed="rId5"/>
                  <a:stretch>
                    <a:fillRect l="-3279" t="-6742" b="-314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E6A62-F3C6-BE80-8B57-37B8D5AFB740}"/>
                  </a:ext>
                </a:extLst>
              </p:cNvPr>
              <p:cNvSpPr txBox="1"/>
              <p:nvPr/>
            </p:nvSpPr>
            <p:spPr>
              <a:xfrm>
                <a:off x="1765818" y="920350"/>
                <a:ext cx="6096000" cy="60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E6A62-F3C6-BE80-8B57-37B8D5A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18" y="920350"/>
                <a:ext cx="6096000" cy="603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3666A4B-63AC-5268-CB5A-F29B750BF442}"/>
              </a:ext>
            </a:extLst>
          </p:cNvPr>
          <p:cNvGrpSpPr/>
          <p:nvPr/>
        </p:nvGrpSpPr>
        <p:grpSpPr>
          <a:xfrm>
            <a:off x="2463318" y="2777469"/>
            <a:ext cx="5123217" cy="523220"/>
            <a:chOff x="1648690" y="2732810"/>
            <a:chExt cx="55318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62A344-72BC-73E8-B970-F16AA645E504}"/>
                    </a:ext>
                  </a:extLst>
                </p:cNvPr>
                <p:cNvSpPr txBox="1"/>
                <p:nvPr/>
              </p:nvSpPr>
              <p:spPr>
                <a:xfrm>
                  <a:off x="3710553" y="2732810"/>
                  <a:ext cx="5398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D4CD8C-1D9C-302B-9113-9FADC3DF4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53" y="2732810"/>
                  <a:ext cx="5398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C03D89-18E2-22C7-78D3-4AEBE7ADE2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6DD79F-F0B7-00FC-9FBB-F66530E9DAA3}"/>
              </a:ext>
            </a:extLst>
          </p:cNvPr>
          <p:cNvGrpSpPr/>
          <p:nvPr/>
        </p:nvGrpSpPr>
        <p:grpSpPr>
          <a:xfrm>
            <a:off x="2496060" y="3755763"/>
            <a:ext cx="5039587" cy="677927"/>
            <a:chOff x="1648689" y="3546763"/>
            <a:chExt cx="5531853" cy="67792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C8D85F3-23CE-E67B-D853-2E3296342921}"/>
                </a:ext>
              </a:extLst>
            </p:cNvPr>
            <p:cNvCxnSpPr/>
            <p:nvPr/>
          </p:nvCxnSpPr>
          <p:spPr>
            <a:xfrm>
              <a:off x="1648689" y="3546763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4FBB64D-A9BA-24C2-C4F5-36A14DBCC1FF}"/>
                    </a:ext>
                  </a:extLst>
                </p:cNvPr>
                <p:cNvSpPr txBox="1"/>
                <p:nvPr/>
              </p:nvSpPr>
              <p:spPr>
                <a:xfrm>
                  <a:off x="2045410" y="3683580"/>
                  <a:ext cx="4905025" cy="541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>
                    <a:buClr>
                      <a:srgbClr val="000000"/>
                    </a:buClr>
                  </a:pPr>
                  <a14:m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𝑣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𝑢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,  proof 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A7219F9-0F59-AA3C-BEEC-6CDAED996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410" y="3683580"/>
                  <a:ext cx="4905025" cy="541110"/>
                </a:xfrm>
                <a:prstGeom prst="rect">
                  <a:avLst/>
                </a:prstGeom>
                <a:blipFill>
                  <a:blip r:embed="rId8"/>
                  <a:stretch>
                    <a:fillRect t="-8989" b="-30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350B5-C640-EADB-B1E0-B3365B1DA724}"/>
                  </a:ext>
                </a:extLst>
              </p:cNvPr>
              <p:cNvSpPr txBox="1"/>
              <p:nvPr/>
            </p:nvSpPr>
            <p:spPr>
              <a:xfrm>
                <a:off x="6906601" y="4606508"/>
                <a:ext cx="3048000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0" dirty="0">
                    <a:latin typeface="Cambria Math" panose="02040503050406030204" pitchFamily="18" charset="0"/>
                  </a:rPr>
                  <a:t>Verify: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350B5-C640-EADB-B1E0-B3365B1D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01" y="4606508"/>
                <a:ext cx="3048000" cy="988604"/>
              </a:xfrm>
              <a:prstGeom prst="rect">
                <a:avLst/>
              </a:prstGeom>
              <a:blipFill>
                <a:blip r:embed="rId9"/>
                <a:stretch>
                  <a:fillRect l="-4200" t="-6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52EBE2-8100-1481-3C13-A9CA92572A12}"/>
                  </a:ext>
                </a:extLst>
              </p:cNvPr>
              <p:cNvSpPr txBox="1"/>
              <p:nvPr/>
            </p:nvSpPr>
            <p:spPr>
              <a:xfrm>
                <a:off x="7696517" y="820598"/>
                <a:ext cx="77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52EBE2-8100-1481-3C13-A9CA92572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517" y="820598"/>
                <a:ext cx="7786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91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71C6-4AD3-915C-781C-FA77F3E2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286726"/>
            <a:ext cx="1113916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Zero-knowledge - </a:t>
            </a:r>
            <a:r>
              <a:rPr lang="en-US" sz="3600" dirty="0">
                <a:solidFill>
                  <a:srgbClr val="0070C0"/>
                </a:solidFill>
              </a:rPr>
              <a:t>Succinct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non-interactive</a:t>
            </a:r>
            <a:r>
              <a:rPr lang="en-US" sz="3600" dirty="0"/>
              <a:t> knowledge of argument  (</a:t>
            </a:r>
            <a:r>
              <a:rPr lang="en-US" sz="3600" dirty="0" err="1"/>
              <a:t>zk</a:t>
            </a:r>
            <a:r>
              <a:rPr lang="en-US" sz="3600" dirty="0"/>
              <a:t>-SNARK)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0211-A75B-0510-02AE-D1997BBA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4950647"/>
            <a:ext cx="10917288" cy="1362746"/>
          </a:xfrm>
        </p:spPr>
        <p:txBody>
          <a:bodyPr/>
          <a:lstStyle/>
          <a:p>
            <a:r>
              <a:rPr lang="en-US" dirty="0"/>
              <a:t>No interaction between the prover and verifier</a:t>
            </a:r>
          </a:p>
          <a:p>
            <a:r>
              <a:rPr lang="en-US" dirty="0"/>
              <a:t>Succinctness: proof size is much smaller than the size of </a:t>
            </a:r>
            <a:r>
              <a:rPr lang="en-US" i="1" dirty="0"/>
              <a:t>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09EDD-E592-7CA3-0E0B-4B2A2B836664}"/>
              </a:ext>
            </a:extLst>
          </p:cNvPr>
          <p:cNvSpPr txBox="1"/>
          <p:nvPr/>
        </p:nvSpPr>
        <p:spPr>
          <a:xfrm>
            <a:off x="2794575" y="169983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ED462-9F00-1180-F00A-C933A5B3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76" y="3099314"/>
            <a:ext cx="1294278" cy="1485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A1B0C-4BF3-E506-87AE-1A87AB68DED1}"/>
              </a:ext>
            </a:extLst>
          </p:cNvPr>
          <p:cNvSpPr txBox="1"/>
          <p:nvPr/>
        </p:nvSpPr>
        <p:spPr>
          <a:xfrm>
            <a:off x="804443" y="2323182"/>
            <a:ext cx="166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secret data:</a:t>
            </a:r>
          </a:p>
          <a:p>
            <a:r>
              <a:rPr lang="en-US" sz="2000" dirty="0"/>
              <a:t>witness </a:t>
            </a:r>
            <a:r>
              <a:rPr lang="en-US" sz="2000" i="1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4FFE4-821E-03D0-F202-58F17AC3824E}"/>
              </a:ext>
            </a:extLst>
          </p:cNvPr>
          <p:cNvSpPr txBox="1"/>
          <p:nvPr/>
        </p:nvSpPr>
        <p:spPr>
          <a:xfrm>
            <a:off x="8658473" y="1768794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8" name="Picture 2" descr="Image result for proof">
            <a:extLst>
              <a:ext uri="{FF2B5EF4-FFF2-40B4-BE49-F238E27FC236}">
                <a16:creationId xmlns:a16="http://schemas.microsoft.com/office/drawing/2014/main" id="{7BE10C1B-F65A-3FE0-A0C8-0BE98FF8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26" y="2037386"/>
            <a:ext cx="1669874" cy="7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14D92-7D8D-D819-AEEB-260D30151CA3}"/>
              </a:ext>
            </a:extLst>
          </p:cNvPr>
          <p:cNvSpPr/>
          <p:nvPr/>
        </p:nvSpPr>
        <p:spPr>
          <a:xfrm>
            <a:off x="4901860" y="2076960"/>
            <a:ext cx="23342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Georgia" panose="02040502050405020303" pitchFamily="18" charset="0"/>
              </a:rPr>
              <a:t>f</a:t>
            </a:r>
            <a:r>
              <a:rPr lang="en-US" sz="2600" dirty="0">
                <a:latin typeface="Georgia" panose="02040502050405020303" pitchFamily="18" charset="0"/>
              </a:rPr>
              <a:t>(</a:t>
            </a:r>
            <a:r>
              <a:rPr lang="en-US" sz="2600" i="1" dirty="0" err="1">
                <a:latin typeface="Georgia" panose="02040502050405020303" pitchFamily="18" charset="0"/>
              </a:rPr>
              <a:t>x,w</a:t>
            </a:r>
            <a:r>
              <a:rPr lang="en-US" sz="2600" dirty="0">
                <a:latin typeface="Georgia" panose="02040502050405020303" pitchFamily="18" charset="0"/>
              </a:rPr>
              <a:t>) = </a:t>
            </a:r>
            <a:r>
              <a:rPr lang="en-US" sz="2600" i="1" dirty="0">
                <a:latin typeface="Georgia" panose="02040502050405020303" pitchFamily="18" charset="0"/>
              </a:rPr>
              <a:t>y</a:t>
            </a:r>
            <a:r>
              <a:rPr lang="en-US" sz="2600" dirty="0">
                <a:latin typeface="Georgia" panose="02040502050405020303" pitchFamily="18" charset="0"/>
              </a:rPr>
              <a:t>   +  </a:t>
            </a:r>
            <a:endParaRPr lang="en-US" sz="2600" dirty="0"/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FAF30AF0-02E4-3C20-F097-17009EAD7435}"/>
              </a:ext>
            </a:extLst>
          </p:cNvPr>
          <p:cNvSpPr/>
          <p:nvPr/>
        </p:nvSpPr>
        <p:spPr>
          <a:xfrm>
            <a:off x="4351567" y="2897986"/>
            <a:ext cx="4456656" cy="16661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3945C-99A0-7B3C-A11D-97D65A0C6468}"/>
              </a:ext>
            </a:extLst>
          </p:cNvPr>
          <p:cNvSpPr txBox="1"/>
          <p:nvPr/>
        </p:nvSpPr>
        <p:spPr>
          <a:xfrm>
            <a:off x="7625812" y="3842203"/>
            <a:ext cx="378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AC20DC-1CE3-FCA9-78F6-DC63F9D00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706" y="2331588"/>
            <a:ext cx="1603861" cy="1404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6A7074-D69F-54B4-86AD-631D2DB01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129" y="2605310"/>
            <a:ext cx="576713" cy="8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24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3C86-648D-7F66-6AAC-CA1043E5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pairing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212745-23E2-6479-6994-197CB3C4A9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5477" y="1559858"/>
                <a:ext cx="11623258" cy="501141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0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are both multiplicative cyclic group of order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the generator 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𝔾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lvl="1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70C0"/>
                        </a:solidFill>
                      </a:rPr>
                      <m:t>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:base group,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target group,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Bilinear: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Non-degenerate: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generator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Pairing: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endParaRPr lang="en-US" dirty="0">
                  <a:solidFill>
                    <a:srgbClr val="882255"/>
                  </a:solidFill>
                </a:endParaRPr>
              </a:p>
              <a:p>
                <a:endParaRPr lang="en-US" dirty="0">
                  <a:solidFill>
                    <a:srgbClr val="882255"/>
                  </a:solidFill>
                </a:endParaRPr>
              </a:p>
              <a:p>
                <a:r>
                  <a:rPr lang="en-US" dirty="0">
                    <a:solidFill>
                      <a:srgbClr val="882255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i="1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882255"/>
                                    </a:solidFill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88225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>
                  <a:solidFill>
                    <a:schemeClr val="dk1"/>
                  </a:solidFill>
                </a:endParaRPr>
              </a:p>
              <a:p>
                <a:pPr marL="114300" indent="0">
                  <a:buNone/>
                </a:pPr>
                <a:endParaRPr lang="en-US" sz="1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212745-23E2-6479-6994-197CB3C4A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477" y="1559858"/>
                <a:ext cx="11623258" cy="5011415"/>
              </a:xfrm>
              <a:blipFill>
                <a:blip r:embed="rId2"/>
                <a:stretch>
                  <a:fillRect l="-734" t="-2920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183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D44E-3573-B4AD-1B33-9AF5ED0B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verifiability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3384C20-0787-F73F-515B-4D571D3EC3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7677" y="6061084"/>
                <a:ext cx="5189220" cy="5411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080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8822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88225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882255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3384C20-0787-F73F-515B-4D571D3E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77" y="6061084"/>
                <a:ext cx="5189220" cy="541110"/>
              </a:xfrm>
              <a:prstGeom prst="rect">
                <a:avLst/>
              </a:prstGeom>
              <a:blipFill>
                <a:blip r:embed="rId2"/>
                <a:stretch>
                  <a:fillRect l="-470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9351FC9-B5B3-12A9-445D-F254944E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334" y="2293440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0FBA4-B847-214D-F7CF-5FBDDAF3F31D}"/>
              </a:ext>
            </a:extLst>
          </p:cNvPr>
          <p:cNvSpPr txBox="1"/>
          <p:nvPr/>
        </p:nvSpPr>
        <p:spPr>
          <a:xfrm>
            <a:off x="1637222" y="4166672"/>
            <a:ext cx="76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5ABE3-BF1E-A6DD-D50F-8FF2350EC019}"/>
              </a:ext>
            </a:extLst>
          </p:cNvPr>
          <p:cNvSpPr txBox="1"/>
          <p:nvPr/>
        </p:nvSpPr>
        <p:spPr>
          <a:xfrm>
            <a:off x="7961811" y="1648109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D0898-2CF5-A4DC-4C4F-500EA620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897" y="2542403"/>
            <a:ext cx="689498" cy="10417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993CD5-032F-D508-635A-ED54BA4398AF}"/>
              </a:ext>
            </a:extLst>
          </p:cNvPr>
          <p:cNvGrpSpPr/>
          <p:nvPr/>
        </p:nvGrpSpPr>
        <p:grpSpPr>
          <a:xfrm>
            <a:off x="3095087" y="2385195"/>
            <a:ext cx="5131268" cy="637440"/>
            <a:chOff x="1648691" y="1787105"/>
            <a:chExt cx="5531853" cy="63744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9C45499-EC17-528B-7BE4-C08536E5C1F2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4B57C2-0630-54BC-2B64-167FC9BA84E4}"/>
                    </a:ext>
                  </a:extLst>
                </p:cNvPr>
                <p:cNvSpPr txBox="1"/>
                <p:nvPr/>
              </p:nvSpPr>
              <p:spPr>
                <a:xfrm>
                  <a:off x="3154942" y="1787105"/>
                  <a:ext cx="4010543" cy="541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lang="en-US" sz="2800" i="1" dirty="0"/>
                    <a:t>com</a:t>
                  </a:r>
                  <a:r>
                    <a:rPr lang="en-US" sz="2800" i="1" baseline="-25000" dirty="0" err="1"/>
                    <a:t>f</a:t>
                  </a:r>
                  <a:r>
                    <a:rPr lang="en-US" sz="2800" i="1" baseline="-250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0DEFCE-CFE8-C3E1-818F-70A78DFF6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942" y="1787105"/>
                  <a:ext cx="4010543" cy="541110"/>
                </a:xfrm>
                <a:prstGeom prst="rect">
                  <a:avLst/>
                </a:prstGeom>
                <a:blipFill>
                  <a:blip r:embed="rId5"/>
                  <a:stretch>
                    <a:fillRect l="-3279" t="-6742" b="-314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E6A62-F3C6-BE80-8B57-37B8D5AFB740}"/>
                  </a:ext>
                </a:extLst>
              </p:cNvPr>
              <p:cNvSpPr txBox="1"/>
              <p:nvPr/>
            </p:nvSpPr>
            <p:spPr>
              <a:xfrm>
                <a:off x="2401612" y="1234675"/>
                <a:ext cx="6096000" cy="60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E6A62-F3C6-BE80-8B57-37B8D5A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12" y="1234675"/>
                <a:ext cx="6096000" cy="603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3666A4B-63AC-5268-CB5A-F29B750BF442}"/>
              </a:ext>
            </a:extLst>
          </p:cNvPr>
          <p:cNvGrpSpPr/>
          <p:nvPr/>
        </p:nvGrpSpPr>
        <p:grpSpPr>
          <a:xfrm>
            <a:off x="3099112" y="3091794"/>
            <a:ext cx="5123217" cy="523220"/>
            <a:chOff x="1648690" y="2732810"/>
            <a:chExt cx="55318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62A344-72BC-73E8-B970-F16AA645E504}"/>
                    </a:ext>
                  </a:extLst>
                </p:cNvPr>
                <p:cNvSpPr txBox="1"/>
                <p:nvPr/>
              </p:nvSpPr>
              <p:spPr>
                <a:xfrm>
                  <a:off x="3710553" y="2732810"/>
                  <a:ext cx="5398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D4CD8C-1D9C-302B-9113-9FADC3DF4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53" y="2732810"/>
                  <a:ext cx="5398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C03D89-18E2-22C7-78D3-4AEBE7ADE2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6DD79F-F0B7-00FC-9FBB-F66530E9DAA3}"/>
              </a:ext>
            </a:extLst>
          </p:cNvPr>
          <p:cNvGrpSpPr/>
          <p:nvPr/>
        </p:nvGrpSpPr>
        <p:grpSpPr>
          <a:xfrm>
            <a:off x="3131854" y="4070088"/>
            <a:ext cx="5039587" cy="677927"/>
            <a:chOff x="1648689" y="3546763"/>
            <a:chExt cx="5531853" cy="67792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C8D85F3-23CE-E67B-D853-2E3296342921}"/>
                </a:ext>
              </a:extLst>
            </p:cNvPr>
            <p:cNvCxnSpPr/>
            <p:nvPr/>
          </p:nvCxnSpPr>
          <p:spPr>
            <a:xfrm>
              <a:off x="1648689" y="3546763"/>
              <a:ext cx="553185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333398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4FBB64D-A9BA-24C2-C4F5-36A14DBCC1FF}"/>
                    </a:ext>
                  </a:extLst>
                </p:cNvPr>
                <p:cNvSpPr txBox="1"/>
                <p:nvPr/>
              </p:nvSpPr>
              <p:spPr>
                <a:xfrm>
                  <a:off x="2045410" y="3683580"/>
                  <a:ext cx="4905025" cy="541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>
                    <a:buClr>
                      <a:srgbClr val="000000"/>
                    </a:buClr>
                  </a:pPr>
                  <a14:m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𝑣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𝑓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𝑢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,  proof 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A7219F9-0F59-AA3C-BEEC-6CDAED996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410" y="3683580"/>
                  <a:ext cx="4905025" cy="541110"/>
                </a:xfrm>
                <a:prstGeom prst="rect">
                  <a:avLst/>
                </a:prstGeom>
                <a:blipFill>
                  <a:blip r:embed="rId8"/>
                  <a:stretch>
                    <a:fillRect t="-8989" b="-30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350B5-C640-EADB-B1E0-B3365B1DA724}"/>
                  </a:ext>
                </a:extLst>
              </p:cNvPr>
              <p:cNvSpPr txBox="1"/>
              <p:nvPr/>
            </p:nvSpPr>
            <p:spPr>
              <a:xfrm>
                <a:off x="7542394" y="4920833"/>
                <a:ext cx="4468539" cy="1349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0" dirty="0">
                    <a:latin typeface="Cambria Math" panose="02040503050406030204" pitchFamily="18" charset="0"/>
                  </a:rPr>
                  <a:t>Verify: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𝒄𝒐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</m:den>
                      </m:f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350B5-C640-EADB-B1E0-B3365B1D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94" y="4920833"/>
                <a:ext cx="4468539" cy="1349024"/>
              </a:xfrm>
              <a:prstGeom prst="rect">
                <a:avLst/>
              </a:prstGeom>
              <a:blipFill>
                <a:blip r:embed="rId9"/>
                <a:stretch>
                  <a:fillRect l="-2729" t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54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9FCC-F4EB-139D-E077-55E35D32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97CE-9497-D137-EF30-EBAE59CE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Keygen: </a:t>
            </a:r>
            <a:r>
              <a:rPr lang="en-US" sz="2800" dirty="0">
                <a:solidFill>
                  <a:srgbClr val="882255"/>
                </a:solidFill>
              </a:rPr>
              <a:t>O(d)</a:t>
            </a:r>
            <a:r>
              <a:rPr lang="en-US" sz="2800" dirty="0"/>
              <a:t> group exponentiations, </a:t>
            </a:r>
            <a:r>
              <a:rPr lang="en-US" sz="2800" dirty="0">
                <a:solidFill>
                  <a:srgbClr val="0070C0"/>
                </a:solidFill>
              </a:rPr>
              <a:t>delete s!!!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Trusted setup</a:t>
            </a:r>
          </a:p>
          <a:p>
            <a:r>
              <a:rPr lang="en-US" sz="2800" dirty="0"/>
              <a:t>Commit: </a:t>
            </a:r>
            <a:r>
              <a:rPr lang="en-US" sz="2800" dirty="0">
                <a:solidFill>
                  <a:srgbClr val="882255"/>
                </a:solidFill>
              </a:rPr>
              <a:t>O(d)</a:t>
            </a:r>
            <a:r>
              <a:rPr lang="en-US" sz="2800" dirty="0"/>
              <a:t> group exponentiations, </a:t>
            </a:r>
            <a:r>
              <a:rPr lang="en-US" sz="2800" dirty="0">
                <a:solidFill>
                  <a:srgbClr val="882255"/>
                </a:solidFill>
              </a:rPr>
              <a:t>O(1)</a:t>
            </a:r>
            <a:r>
              <a:rPr lang="en-US" sz="2800" dirty="0"/>
              <a:t> commitment size</a:t>
            </a:r>
          </a:p>
          <a:p>
            <a:r>
              <a:rPr lang="en-US" sz="2800" dirty="0"/>
              <a:t>Eval: </a:t>
            </a:r>
            <a:r>
              <a:rPr lang="en-US" sz="2800" dirty="0">
                <a:solidFill>
                  <a:srgbClr val="882255"/>
                </a:solidFill>
              </a:rPr>
              <a:t>O(d)</a:t>
            </a:r>
            <a:r>
              <a:rPr lang="en-US" sz="2800" dirty="0"/>
              <a:t> group exponentiations</a:t>
            </a:r>
          </a:p>
          <a:p>
            <a:pPr marL="114300" indent="0">
              <a:buNone/>
            </a:pPr>
            <a:r>
              <a:rPr lang="en-US" sz="2800" dirty="0"/>
              <a:t>	</a:t>
            </a:r>
            <a:r>
              <a:rPr lang="en-US" sz="2800" i="1" dirty="0"/>
              <a:t>q</a:t>
            </a:r>
            <a:r>
              <a:rPr lang="en-US" sz="2800" dirty="0"/>
              <a:t>(x) can be computed efficiently in linear time!</a:t>
            </a:r>
          </a:p>
          <a:p>
            <a:r>
              <a:rPr lang="en-US" sz="2800" dirty="0"/>
              <a:t>Proof size: </a:t>
            </a:r>
            <a:r>
              <a:rPr lang="en-US" sz="2800" dirty="0">
                <a:solidFill>
                  <a:srgbClr val="882255"/>
                </a:solidFill>
              </a:rPr>
              <a:t>O(1)</a:t>
            </a:r>
            <a:r>
              <a:rPr lang="en-US" sz="2800" dirty="0"/>
              <a:t>, 1 group element</a:t>
            </a:r>
          </a:p>
          <a:p>
            <a:r>
              <a:rPr lang="en-US" sz="2800" dirty="0"/>
              <a:t>Verifier time: </a:t>
            </a:r>
            <a:r>
              <a:rPr lang="en-US" sz="2800" dirty="0">
                <a:solidFill>
                  <a:srgbClr val="882255"/>
                </a:solidFill>
              </a:rPr>
              <a:t>O(1)</a:t>
            </a:r>
            <a:r>
              <a:rPr lang="en-US" sz="2800" dirty="0"/>
              <a:t>, 1 pairing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05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327-8979-2582-9502-CF35208D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DBA388-4AEC-47B2-AD2A-E9C2868589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3963"/>
                <a:ext cx="10515600" cy="4826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Plain KZG is not zero-knowledge  </a:t>
                </a:r>
              </a:p>
              <a:p>
                <a:pPr marL="0" indent="0">
                  <a:buNone/>
                </a:pPr>
                <a:r>
                  <a:rPr lang="en-US" sz="2800" dirty="0"/>
                  <a:t>E.g.,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is deterministic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882255"/>
                    </a:solidFill>
                  </a:rPr>
                  <a:t>Solution: masking with randomizers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Commit: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sz="2800" dirty="0"/>
                  <a:t>,   where </a:t>
                </a:r>
                <a:r>
                  <a:rPr lang="en-US" sz="2800" i="1" dirty="0" err="1"/>
                  <a:t>s,t</a:t>
                </a:r>
                <a:r>
                  <a:rPr lang="en-US" sz="2800" dirty="0"/>
                  <a:t> are both secrets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Eval: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i="1" dirty="0"/>
              </a:p>
              <a:p>
                <a:pPr marL="114300" indent="0">
                  <a:buNone/>
                </a:pPr>
                <a:r>
                  <a:rPr lang="en-US" sz="2800" i="1" dirty="0"/>
                  <a:t>	</a:t>
                </a:r>
              </a:p>
              <a:p>
                <a:pPr marL="114300" indent="0">
                  <a:buNone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DBA388-4AEC-47B2-AD2A-E9C286858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3963"/>
                <a:ext cx="10515600" cy="4826208"/>
              </a:xfrm>
              <a:blipFill>
                <a:blip r:embed="rId3"/>
                <a:stretch>
                  <a:fillRect l="-1217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05DF6-2C10-78ED-8740-A0E90FEF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1922-E672-8097-BC4E-888537E7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22" y="2072481"/>
            <a:ext cx="10849555" cy="251856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General-purpose ZKP:</a:t>
            </a:r>
            <a:br>
              <a:rPr lang="en-US" dirty="0"/>
            </a:br>
            <a:r>
              <a:rPr lang="en-US" dirty="0"/>
              <a:t>Plonk [GWC20]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5E31-AD81-47A7-95F8-7252BF5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2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DF72-365F-7444-FD61-F879DCBE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model: circuits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9C77F8-8E36-79BE-2B1B-4E8A0E5E71DB}"/>
              </a:ext>
            </a:extLst>
          </p:cNvPr>
          <p:cNvGrpSpPr/>
          <p:nvPr/>
        </p:nvGrpSpPr>
        <p:grpSpPr>
          <a:xfrm>
            <a:off x="3857395" y="2997361"/>
            <a:ext cx="4093023" cy="3616605"/>
            <a:chOff x="775316" y="1821893"/>
            <a:chExt cx="1921323" cy="17306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D91E32B-9EEC-B886-1E6D-1ED43B0C1D6C}"/>
                </a:ext>
              </a:extLst>
            </p:cNvPr>
            <p:cNvSpPr/>
            <p:nvPr/>
          </p:nvSpPr>
          <p:spPr>
            <a:xfrm>
              <a:off x="1329248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48DBEE-9A8D-9DA7-03A1-9531064AC3E1}"/>
                </a:ext>
              </a:extLst>
            </p:cNvPr>
            <p:cNvSpPr/>
            <p:nvPr/>
          </p:nvSpPr>
          <p:spPr>
            <a:xfrm>
              <a:off x="775316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FF7436-DEB6-22BA-1397-869ECC137033}"/>
                </a:ext>
              </a:extLst>
            </p:cNvPr>
            <p:cNvSpPr/>
            <p:nvPr/>
          </p:nvSpPr>
          <p:spPr>
            <a:xfrm>
              <a:off x="2422319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866376-A390-5BAA-ACF2-A11FAD7CEAA1}"/>
                </a:ext>
              </a:extLst>
            </p:cNvPr>
            <p:cNvSpPr/>
            <p:nvPr/>
          </p:nvSpPr>
          <p:spPr>
            <a:xfrm>
              <a:off x="1868387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EF227E-05B8-24FB-60C7-8EC59676A7BF}"/>
                </a:ext>
              </a:extLst>
            </p:cNvPr>
            <p:cNvSpPr/>
            <p:nvPr/>
          </p:nvSpPr>
          <p:spPr>
            <a:xfrm>
              <a:off x="1585998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5A2202D-7CBB-42D3-A7BC-08BE75D667EC}"/>
                </a:ext>
              </a:extLst>
            </p:cNvPr>
            <p:cNvSpPr/>
            <p:nvPr/>
          </p:nvSpPr>
          <p:spPr>
            <a:xfrm>
              <a:off x="1032066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3F58D4-6F15-746C-609A-F4B25D9A7271}"/>
                </a:ext>
              </a:extLst>
            </p:cNvPr>
            <p:cNvSpPr/>
            <p:nvPr/>
          </p:nvSpPr>
          <p:spPr>
            <a:xfrm>
              <a:off x="2147999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F95A91-72C9-DFCF-0525-EDD84B7761F9}"/>
                </a:ext>
              </a:extLst>
            </p:cNvPr>
            <p:cNvSpPr/>
            <p:nvPr/>
          </p:nvSpPr>
          <p:spPr>
            <a:xfrm>
              <a:off x="1849238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6B3F31-6FA6-862A-EE74-F85E68E6B24A}"/>
                </a:ext>
              </a:extLst>
            </p:cNvPr>
            <p:cNvSpPr/>
            <p:nvPr/>
          </p:nvSpPr>
          <p:spPr>
            <a:xfrm>
              <a:off x="1266213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×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B9BE1B-2758-1DEE-1915-1123105677D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815489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E65F37-6674-9173-CAC8-B8E2EA8B0345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369421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F66949-8EE9-F270-E6B9-AC6DDC0AF7FB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2102534" y="1821893"/>
              <a:ext cx="4241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76878C-6DC9-75CE-94E4-87EA33B01131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462492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233790-1276-5907-BDA6-D28FDC49212F}"/>
                </a:ext>
              </a:extLst>
            </p:cNvPr>
            <p:cNvCxnSpPr>
              <a:cxnSpLocks/>
              <a:stCxn id="6" idx="4"/>
              <a:endCxn id="10" idx="1"/>
            </p:cNvCxnSpPr>
            <p:nvPr/>
          </p:nvCxnSpPr>
          <p:spPr>
            <a:xfrm>
              <a:off x="912476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DE3AE6-0EEB-0430-0FF1-7ACD5F5AE878}"/>
                </a:ext>
              </a:extLst>
            </p:cNvPr>
            <p:cNvCxnSpPr>
              <a:cxnSpLocks/>
              <a:stCxn id="5" idx="4"/>
              <a:endCxn id="10" idx="7"/>
            </p:cNvCxnSpPr>
            <p:nvPr/>
          </p:nvCxnSpPr>
          <p:spPr>
            <a:xfrm flipH="1">
              <a:off x="1266213" y="2277748"/>
              <a:ext cx="20019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8AD520-65CB-7782-9AD3-472062A674FE}"/>
                </a:ext>
              </a:extLst>
            </p:cNvPr>
            <p:cNvCxnSpPr>
              <a:cxnSpLocks/>
              <a:stCxn id="5" idx="4"/>
              <a:endCxn id="9" idx="1"/>
            </p:cNvCxnSpPr>
            <p:nvPr/>
          </p:nvCxnSpPr>
          <p:spPr>
            <a:xfrm>
              <a:off x="1466408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253ACD-BA27-9012-DB44-8AB014295113}"/>
                </a:ext>
              </a:extLst>
            </p:cNvPr>
            <p:cNvCxnSpPr>
              <a:cxnSpLocks/>
              <a:stCxn id="8" idx="4"/>
              <a:endCxn id="9" idx="7"/>
            </p:cNvCxnSpPr>
            <p:nvPr/>
          </p:nvCxnSpPr>
          <p:spPr>
            <a:xfrm flipH="1">
              <a:off x="1820145" y="2277748"/>
              <a:ext cx="185402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D2DD3A-F667-1315-37BB-9CCE4721E632}"/>
                </a:ext>
              </a:extLst>
            </p:cNvPr>
            <p:cNvCxnSpPr>
              <a:cxnSpLocks/>
              <a:stCxn id="8" idx="4"/>
              <a:endCxn id="11" idx="1"/>
            </p:cNvCxnSpPr>
            <p:nvPr/>
          </p:nvCxnSpPr>
          <p:spPr>
            <a:xfrm>
              <a:off x="2005547" y="2277748"/>
              <a:ext cx="18262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648D486-9FD8-23A1-11A4-102DCD4BEDBD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>
              <a:off x="1009463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138A9E-C440-6F15-BE13-388A5291111C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>
              <a:off x="1563395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DF3EEC-EB29-F97A-CEAC-DCD4D7585F28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908560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4A78B4-AB53-8270-70C6-DC7DB6213B13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>
              <a:off x="2656466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8BED69-8D6A-A683-952A-2444013A590D}"/>
                </a:ext>
              </a:extLst>
            </p:cNvPr>
            <p:cNvCxnSpPr>
              <a:cxnSpLocks/>
              <a:stCxn id="7" idx="4"/>
              <a:endCxn id="11" idx="7"/>
            </p:cNvCxnSpPr>
            <p:nvPr/>
          </p:nvCxnSpPr>
          <p:spPr>
            <a:xfrm flipH="1">
              <a:off x="2382146" y="2277748"/>
              <a:ext cx="17733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A18CAB9-F762-BE27-3F76-D3AA32D2A706}"/>
                </a:ext>
              </a:extLst>
            </p:cNvPr>
            <p:cNvCxnSpPr>
              <a:cxnSpLocks/>
              <a:stCxn id="10" idx="4"/>
              <a:endCxn id="13" idx="1"/>
            </p:cNvCxnSpPr>
            <p:nvPr/>
          </p:nvCxnSpPr>
          <p:spPr>
            <a:xfrm>
              <a:off x="1169226" y="2840284"/>
              <a:ext cx="137160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BBB706-26F4-03D4-2997-B0F1D39D2C1D}"/>
                </a:ext>
              </a:extLst>
            </p:cNvPr>
            <p:cNvCxnSpPr>
              <a:cxnSpLocks/>
              <a:stCxn id="9" idx="4"/>
              <a:endCxn id="13" idx="7"/>
            </p:cNvCxnSpPr>
            <p:nvPr/>
          </p:nvCxnSpPr>
          <p:spPr>
            <a:xfrm flipH="1">
              <a:off x="1500360" y="2840284"/>
              <a:ext cx="222798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503481-ED49-C428-7E63-E975CCD8723D}"/>
                </a:ext>
              </a:extLst>
            </p:cNvPr>
            <p:cNvCxnSpPr>
              <a:cxnSpLocks/>
              <a:stCxn id="9" idx="4"/>
              <a:endCxn id="12" idx="1"/>
            </p:cNvCxnSpPr>
            <p:nvPr/>
          </p:nvCxnSpPr>
          <p:spPr>
            <a:xfrm>
              <a:off x="1723158" y="2840284"/>
              <a:ext cx="166253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2F90982-5AAE-BF3F-6FDE-63691E145ED2}"/>
                </a:ext>
              </a:extLst>
            </p:cNvPr>
            <p:cNvCxnSpPr>
              <a:cxnSpLocks/>
              <a:stCxn id="11" idx="4"/>
              <a:endCxn id="12" idx="7"/>
            </p:cNvCxnSpPr>
            <p:nvPr/>
          </p:nvCxnSpPr>
          <p:spPr>
            <a:xfrm flipH="1">
              <a:off x="2083385" y="2840284"/>
              <a:ext cx="201774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AF17-4A49-0FB7-A569-E53183185710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1403373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CF426E-D233-AC8E-821B-5117F3BE5299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1986398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50ACAB1-3AF8-3D13-9E77-14EB7E7C745E}"/>
              </a:ext>
            </a:extLst>
          </p:cNvPr>
          <p:cNvSpPr txBox="1"/>
          <p:nvPr/>
        </p:nvSpPr>
        <p:spPr>
          <a:xfrm>
            <a:off x="8584197" y="2277294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ACF3280-BEC4-220D-E4BE-62EB8489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73" y="2778265"/>
            <a:ext cx="1756810" cy="153898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F865E3E-617B-C808-447F-80F413814229}"/>
              </a:ext>
            </a:extLst>
          </p:cNvPr>
          <p:cNvSpPr txBox="1"/>
          <p:nvPr/>
        </p:nvSpPr>
        <p:spPr>
          <a:xfrm>
            <a:off x="1486681" y="2277294"/>
            <a:ext cx="178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28FD44-5F0F-8815-D32D-BD92250A3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681" y="2951025"/>
            <a:ext cx="693266" cy="10474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32AF5BD-DDE6-E9E8-A44E-431C66E44B61}"/>
              </a:ext>
            </a:extLst>
          </p:cNvPr>
          <p:cNvSpPr txBox="1"/>
          <p:nvPr/>
        </p:nvSpPr>
        <p:spPr>
          <a:xfrm>
            <a:off x="5603045" y="1881642"/>
            <a:ext cx="294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CC7864E-B93A-0684-3A26-2BFD6C37F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43" y="5233315"/>
            <a:ext cx="1294278" cy="14857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15C7EA-6004-D914-CD64-F9ACF65401F9}"/>
              </a:ext>
            </a:extLst>
          </p:cNvPr>
          <p:cNvSpPr txBox="1"/>
          <p:nvPr/>
        </p:nvSpPr>
        <p:spPr>
          <a:xfrm>
            <a:off x="1374610" y="4457183"/>
            <a:ext cx="166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secret data:</a:t>
            </a:r>
          </a:p>
          <a:p>
            <a:r>
              <a:rPr lang="en-US" sz="2000" dirty="0"/>
              <a:t>witness </a:t>
            </a:r>
            <a:r>
              <a:rPr lang="en-US" sz="2000" i="1" dirty="0"/>
              <a:t>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216E9E-ED97-6409-A789-DEBB36715AB3}"/>
              </a:ext>
            </a:extLst>
          </p:cNvPr>
          <p:cNvSpPr txBox="1"/>
          <p:nvPr/>
        </p:nvSpPr>
        <p:spPr>
          <a:xfrm>
            <a:off x="3292898" y="1859978"/>
            <a:ext cx="294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x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8EFBF13F-1284-B6C4-F0D1-F36B9B7B2A4B}"/>
              </a:ext>
            </a:extLst>
          </p:cNvPr>
          <p:cNvSpPr/>
          <p:nvPr/>
        </p:nvSpPr>
        <p:spPr>
          <a:xfrm rot="5400000">
            <a:off x="4476472" y="1839901"/>
            <a:ext cx="574434" cy="1641427"/>
          </a:xfrm>
          <a:prstGeom prst="leftBrace">
            <a:avLst>
              <a:gd name="adj1" fmla="val 43458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259032EB-0D96-6A25-9A33-C4D45F0C9EA8}"/>
              </a:ext>
            </a:extLst>
          </p:cNvPr>
          <p:cNvSpPr/>
          <p:nvPr/>
        </p:nvSpPr>
        <p:spPr>
          <a:xfrm rot="5400000">
            <a:off x="6791441" y="1839901"/>
            <a:ext cx="574434" cy="1641427"/>
          </a:xfrm>
          <a:prstGeom prst="leftBrace">
            <a:avLst>
              <a:gd name="adj1" fmla="val 43458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B934BE-46A8-8253-2AB5-8CED70D02FBF}"/>
              </a:ext>
            </a:extLst>
          </p:cNvPr>
          <p:cNvSpPr txBox="1"/>
          <p:nvPr/>
        </p:nvSpPr>
        <p:spPr>
          <a:xfrm>
            <a:off x="5754620" y="6279456"/>
            <a:ext cx="294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4944D4-B2CC-ECB3-B27B-DEBAEB848CA7}"/>
              </a:ext>
            </a:extLst>
          </p:cNvPr>
          <p:cNvSpPr txBox="1"/>
          <p:nvPr/>
        </p:nvSpPr>
        <p:spPr>
          <a:xfrm>
            <a:off x="3469779" y="1138354"/>
            <a:ext cx="491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Arithmetic circuit </a:t>
            </a:r>
            <a:r>
              <a:rPr lang="en-US" sz="2800" i="1" dirty="0"/>
              <a:t>C</a:t>
            </a:r>
            <a:r>
              <a:rPr lang="en-US" sz="2800" dirty="0"/>
              <a:t>(</a:t>
            </a:r>
            <a:r>
              <a:rPr lang="en-US" sz="2800" i="1" dirty="0" err="1"/>
              <a:t>x,w</a:t>
            </a:r>
            <a:r>
              <a:rPr lang="en-US" sz="2800" dirty="0"/>
              <a:t>)</a:t>
            </a:r>
            <a:r>
              <a:rPr lang="en-US" sz="2800" i="1" dirty="0"/>
              <a:t>=y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59811-B310-100A-01F1-C6803538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8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2461-C29C-9F4A-82C3-722D4E1D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the assignment of circuits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08D897-B071-DF1A-38C9-2C0036E805D3}"/>
              </a:ext>
            </a:extLst>
          </p:cNvPr>
          <p:cNvSpPr txBox="1"/>
          <p:nvPr/>
        </p:nvSpPr>
        <p:spPr>
          <a:xfrm>
            <a:off x="2948978" y="1424363"/>
            <a:ext cx="65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233E8A-B81D-5D66-8EA1-C92E02D7ADD3}"/>
              </a:ext>
            </a:extLst>
          </p:cNvPr>
          <p:cNvSpPr txBox="1"/>
          <p:nvPr/>
        </p:nvSpPr>
        <p:spPr>
          <a:xfrm>
            <a:off x="3590410" y="1452740"/>
            <a:ext cx="65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r>
              <a:rPr lang="en-US" sz="2400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DD70F8-4EFA-11AF-ECCC-1CE71F8B7E55}"/>
              </a:ext>
            </a:extLst>
          </p:cNvPr>
          <p:cNvSpPr txBox="1"/>
          <p:nvPr/>
        </p:nvSpPr>
        <p:spPr>
          <a:xfrm>
            <a:off x="4276484" y="1452107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41E27C-B5EE-4DE5-50C3-5ED1012D564C}"/>
              </a:ext>
            </a:extLst>
          </p:cNvPr>
          <p:cNvSpPr txBox="1"/>
          <p:nvPr/>
        </p:nvSpPr>
        <p:spPr>
          <a:xfrm>
            <a:off x="3069278" y="3024960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c</a:t>
            </a:r>
            <a:r>
              <a:rPr lang="en-US" sz="2400" i="1" baseline="-25000" dirty="0">
                <a:solidFill>
                  <a:srgbClr val="0070C0"/>
                </a:solidFill>
              </a:rPr>
              <a:t>1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152204-944C-970C-DD18-4FB6244AFB32}"/>
              </a:ext>
            </a:extLst>
          </p:cNvPr>
          <p:cNvSpPr txBox="1"/>
          <p:nvPr/>
        </p:nvSpPr>
        <p:spPr>
          <a:xfrm>
            <a:off x="4805951" y="1452107"/>
            <a:ext cx="65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r>
              <a:rPr lang="en-US" sz="2400" i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EF7CA6-F5FF-5FF5-360E-C33D8D2F1B55}"/>
              </a:ext>
            </a:extLst>
          </p:cNvPr>
          <p:cNvSpPr txBox="1"/>
          <p:nvPr/>
        </p:nvSpPr>
        <p:spPr>
          <a:xfrm>
            <a:off x="4018003" y="3003986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c</a:t>
            </a:r>
            <a:r>
              <a:rPr lang="en-US" sz="2400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B256CE-3F41-8BAD-D8E3-6F5EB276A5CE}"/>
              </a:ext>
            </a:extLst>
          </p:cNvPr>
          <p:cNvSpPr txBox="1"/>
          <p:nvPr/>
        </p:nvSpPr>
        <p:spPr>
          <a:xfrm>
            <a:off x="5752860" y="1394405"/>
            <a:ext cx="97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……</a:t>
            </a:r>
            <a:endParaRPr lang="en-US" sz="2400" i="1" baseline="-25000" dirty="0">
              <a:solidFill>
                <a:srgbClr val="0070C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48B933D-A366-1C33-0D72-117C41A7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83" y="4140269"/>
            <a:ext cx="1917520" cy="16797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207E635-3288-7DE1-EC06-0D162A84D9CE}"/>
              </a:ext>
            </a:extLst>
          </p:cNvPr>
          <p:cNvSpPr txBox="1"/>
          <p:nvPr/>
        </p:nvSpPr>
        <p:spPr>
          <a:xfrm>
            <a:off x="1137749" y="359979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35251B-D2A3-4C64-3D6B-87B23C310977}"/>
              </a:ext>
            </a:extLst>
          </p:cNvPr>
          <p:cNvGrpSpPr/>
          <p:nvPr/>
        </p:nvGrpSpPr>
        <p:grpSpPr>
          <a:xfrm>
            <a:off x="3239863" y="2100722"/>
            <a:ext cx="4093023" cy="3616605"/>
            <a:chOff x="775316" y="1821893"/>
            <a:chExt cx="1921323" cy="173065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817187-DADE-24B8-8B8B-AB0FEFC0F0BA}"/>
                </a:ext>
              </a:extLst>
            </p:cNvPr>
            <p:cNvSpPr/>
            <p:nvPr/>
          </p:nvSpPr>
          <p:spPr>
            <a:xfrm>
              <a:off x="1329248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B5E804A-5428-A8AF-2F27-D82098B226A8}"/>
                </a:ext>
              </a:extLst>
            </p:cNvPr>
            <p:cNvSpPr/>
            <p:nvPr/>
          </p:nvSpPr>
          <p:spPr>
            <a:xfrm>
              <a:off x="775316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901807E-45C4-BBF3-E33C-89227ACCC355}"/>
                </a:ext>
              </a:extLst>
            </p:cNvPr>
            <p:cNvSpPr/>
            <p:nvPr/>
          </p:nvSpPr>
          <p:spPr>
            <a:xfrm>
              <a:off x="2422319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6F28E54-6967-E967-DA92-25CCB9B83430}"/>
                </a:ext>
              </a:extLst>
            </p:cNvPr>
            <p:cNvSpPr/>
            <p:nvPr/>
          </p:nvSpPr>
          <p:spPr>
            <a:xfrm>
              <a:off x="1868387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0C4A816-B5CA-4576-303E-6C219C389435}"/>
                </a:ext>
              </a:extLst>
            </p:cNvPr>
            <p:cNvSpPr/>
            <p:nvPr/>
          </p:nvSpPr>
          <p:spPr>
            <a:xfrm>
              <a:off x="1585998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BC2FFFC-6C26-E4CC-8FD9-B95A8FC3C281}"/>
                </a:ext>
              </a:extLst>
            </p:cNvPr>
            <p:cNvSpPr/>
            <p:nvPr/>
          </p:nvSpPr>
          <p:spPr>
            <a:xfrm>
              <a:off x="1032066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CAD96F-5231-A76A-8B1D-2AFD1B1AD9B7}"/>
                </a:ext>
              </a:extLst>
            </p:cNvPr>
            <p:cNvSpPr/>
            <p:nvPr/>
          </p:nvSpPr>
          <p:spPr>
            <a:xfrm>
              <a:off x="2147999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B82D283-9523-0695-B96A-EDFC0EE89527}"/>
                </a:ext>
              </a:extLst>
            </p:cNvPr>
            <p:cNvSpPr/>
            <p:nvPr/>
          </p:nvSpPr>
          <p:spPr>
            <a:xfrm>
              <a:off x="1849238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43750D5-DAC7-8DE2-29F9-7AC4BA4323EB}"/>
                </a:ext>
              </a:extLst>
            </p:cNvPr>
            <p:cNvSpPr/>
            <p:nvPr/>
          </p:nvSpPr>
          <p:spPr>
            <a:xfrm>
              <a:off x="1266213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×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EBC6A2B-12BC-A8C6-69D4-F13EFB9BA3AF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815489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552BFF-9A59-A425-E201-30C6A1BE718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1369421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FA2FA4-C9A6-6098-CFA0-6760761DEFB0}"/>
                </a:ext>
              </a:extLst>
            </p:cNvPr>
            <p:cNvCxnSpPr>
              <a:cxnSpLocks/>
              <a:endCxn id="47" idx="7"/>
            </p:cNvCxnSpPr>
            <p:nvPr/>
          </p:nvCxnSpPr>
          <p:spPr>
            <a:xfrm flipH="1">
              <a:off x="2102534" y="1821893"/>
              <a:ext cx="4241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09871B9-A183-36A1-F90A-8190D10216A9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2462492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3E3A44-309B-BE8D-19AF-143086C56F32}"/>
                </a:ext>
              </a:extLst>
            </p:cNvPr>
            <p:cNvCxnSpPr>
              <a:cxnSpLocks/>
              <a:stCxn id="45" idx="4"/>
              <a:endCxn id="49" idx="1"/>
            </p:cNvCxnSpPr>
            <p:nvPr/>
          </p:nvCxnSpPr>
          <p:spPr>
            <a:xfrm>
              <a:off x="912476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C914120-F4BC-B6D7-EAD6-3A7C085FC68E}"/>
                </a:ext>
              </a:extLst>
            </p:cNvPr>
            <p:cNvCxnSpPr>
              <a:cxnSpLocks/>
              <a:stCxn id="44" idx="4"/>
              <a:endCxn id="49" idx="7"/>
            </p:cNvCxnSpPr>
            <p:nvPr/>
          </p:nvCxnSpPr>
          <p:spPr>
            <a:xfrm flipH="1">
              <a:off x="1266213" y="2277748"/>
              <a:ext cx="20019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F333CC3-1E37-EC31-DC59-D3542821FF06}"/>
                </a:ext>
              </a:extLst>
            </p:cNvPr>
            <p:cNvCxnSpPr>
              <a:cxnSpLocks/>
              <a:stCxn id="44" idx="4"/>
              <a:endCxn id="48" idx="1"/>
            </p:cNvCxnSpPr>
            <p:nvPr/>
          </p:nvCxnSpPr>
          <p:spPr>
            <a:xfrm>
              <a:off x="1466408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1EB1B62-EC61-34E7-DCEF-3240B04585C3}"/>
                </a:ext>
              </a:extLst>
            </p:cNvPr>
            <p:cNvCxnSpPr>
              <a:cxnSpLocks/>
              <a:stCxn id="47" idx="4"/>
              <a:endCxn id="48" idx="7"/>
            </p:cNvCxnSpPr>
            <p:nvPr/>
          </p:nvCxnSpPr>
          <p:spPr>
            <a:xfrm flipH="1">
              <a:off x="1820145" y="2277748"/>
              <a:ext cx="185402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8EF563F-91C6-126F-3236-EDF9588781E9}"/>
                </a:ext>
              </a:extLst>
            </p:cNvPr>
            <p:cNvCxnSpPr>
              <a:cxnSpLocks/>
              <a:stCxn id="47" idx="4"/>
              <a:endCxn id="50" idx="1"/>
            </p:cNvCxnSpPr>
            <p:nvPr/>
          </p:nvCxnSpPr>
          <p:spPr>
            <a:xfrm>
              <a:off x="2005547" y="2277748"/>
              <a:ext cx="18262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259ADD-6242-AE83-B850-8324DF8319A0}"/>
                </a:ext>
              </a:extLst>
            </p:cNvPr>
            <p:cNvCxnSpPr>
              <a:cxnSpLocks/>
              <a:endCxn id="45" idx="7"/>
            </p:cNvCxnSpPr>
            <p:nvPr/>
          </p:nvCxnSpPr>
          <p:spPr>
            <a:xfrm>
              <a:off x="1009463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372FAC-2DB3-EC4F-ED53-6548B29443E3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>
              <a:off x="1563395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4DC-43D0-BDBA-8B18-832EA6BB05F2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1908560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181424D-833A-6F5E-F8B0-A06E96207B36}"/>
                </a:ext>
              </a:extLst>
            </p:cNvPr>
            <p:cNvCxnSpPr>
              <a:cxnSpLocks/>
              <a:endCxn id="46" idx="7"/>
            </p:cNvCxnSpPr>
            <p:nvPr/>
          </p:nvCxnSpPr>
          <p:spPr>
            <a:xfrm>
              <a:off x="2656466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784D4D-793E-5565-47FF-4446CF4AFA14}"/>
                </a:ext>
              </a:extLst>
            </p:cNvPr>
            <p:cNvCxnSpPr>
              <a:cxnSpLocks/>
              <a:stCxn id="46" idx="4"/>
              <a:endCxn id="50" idx="7"/>
            </p:cNvCxnSpPr>
            <p:nvPr/>
          </p:nvCxnSpPr>
          <p:spPr>
            <a:xfrm flipH="1">
              <a:off x="2382146" y="2277748"/>
              <a:ext cx="17733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9C2CC0F-6D0B-3380-190B-C68E24EFCB73}"/>
                </a:ext>
              </a:extLst>
            </p:cNvPr>
            <p:cNvCxnSpPr>
              <a:cxnSpLocks/>
              <a:stCxn id="49" idx="4"/>
              <a:endCxn id="52" idx="1"/>
            </p:cNvCxnSpPr>
            <p:nvPr/>
          </p:nvCxnSpPr>
          <p:spPr>
            <a:xfrm>
              <a:off x="1169226" y="2840284"/>
              <a:ext cx="137160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11C5C60-D759-5C70-06AA-8EE0EE442BFE}"/>
                </a:ext>
              </a:extLst>
            </p:cNvPr>
            <p:cNvCxnSpPr>
              <a:cxnSpLocks/>
              <a:stCxn id="48" idx="4"/>
              <a:endCxn id="52" idx="7"/>
            </p:cNvCxnSpPr>
            <p:nvPr/>
          </p:nvCxnSpPr>
          <p:spPr>
            <a:xfrm flipH="1">
              <a:off x="1500360" y="2840284"/>
              <a:ext cx="222798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6352E52-16FD-7CF2-A6CE-C43AE0BACDD2}"/>
                </a:ext>
              </a:extLst>
            </p:cNvPr>
            <p:cNvCxnSpPr>
              <a:cxnSpLocks/>
              <a:stCxn id="48" idx="4"/>
              <a:endCxn id="51" idx="1"/>
            </p:cNvCxnSpPr>
            <p:nvPr/>
          </p:nvCxnSpPr>
          <p:spPr>
            <a:xfrm>
              <a:off x="1723158" y="2840284"/>
              <a:ext cx="166253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727C089-608D-CA85-023B-40C47F9BC657}"/>
                </a:ext>
              </a:extLst>
            </p:cNvPr>
            <p:cNvCxnSpPr>
              <a:cxnSpLocks/>
              <a:stCxn id="50" idx="4"/>
              <a:endCxn id="51" idx="7"/>
            </p:cNvCxnSpPr>
            <p:nvPr/>
          </p:nvCxnSpPr>
          <p:spPr>
            <a:xfrm flipH="1">
              <a:off x="2083385" y="2840284"/>
              <a:ext cx="201774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4C85BA0-2B13-F8C6-EAC1-C29A9BBBDADF}"/>
                </a:ext>
              </a:extLst>
            </p:cNvPr>
            <p:cNvCxnSpPr>
              <a:cxnSpLocks/>
              <a:stCxn id="52" idx="4"/>
            </p:cNvCxnSpPr>
            <p:nvPr/>
          </p:nvCxnSpPr>
          <p:spPr>
            <a:xfrm>
              <a:off x="1403373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B585179-D5D9-EA05-7418-B1132A255321}"/>
                </a:ext>
              </a:extLst>
            </p:cNvPr>
            <p:cNvCxnSpPr>
              <a:cxnSpLocks/>
              <a:stCxn id="51" idx="4"/>
            </p:cNvCxnSpPr>
            <p:nvPr/>
          </p:nvCxnSpPr>
          <p:spPr>
            <a:xfrm>
              <a:off x="1986398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59150E0E-42E5-59FD-B4A7-664D59DE3DDB}"/>
              </a:ext>
            </a:extLst>
          </p:cNvPr>
          <p:cNvSpPr txBox="1"/>
          <p:nvPr/>
        </p:nvSpPr>
        <p:spPr>
          <a:xfrm>
            <a:off x="4382920" y="5655961"/>
            <a:ext cx="85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c</a:t>
            </a:r>
            <a:r>
              <a:rPr lang="en-US" sz="2400" i="1" baseline="-25000" dirty="0">
                <a:solidFill>
                  <a:srgbClr val="0070C0"/>
                </a:solidFill>
              </a:rPr>
              <a:t>n-1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6302D3-B6A1-2C44-6616-8A8FF4D62863}"/>
              </a:ext>
            </a:extLst>
          </p:cNvPr>
          <p:cNvSpPr txBox="1"/>
          <p:nvPr/>
        </p:nvSpPr>
        <p:spPr>
          <a:xfrm>
            <a:off x="5610510" y="5636829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</a:rPr>
              <a:t>c</a:t>
            </a:r>
            <a:r>
              <a:rPr lang="en-US" sz="2400" i="1" baseline="-25000" dirty="0" err="1">
                <a:solidFill>
                  <a:srgbClr val="0070C0"/>
                </a:solidFill>
              </a:rPr>
              <a:t>n</a:t>
            </a:r>
            <a:r>
              <a:rPr lang="en-US" sz="2400" i="1" baseline="-25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B37B05-FF76-17B7-2CAD-837A5454DECF}"/>
              </a:ext>
            </a:extLst>
          </p:cNvPr>
          <p:cNvSpPr txBox="1"/>
          <p:nvPr/>
        </p:nvSpPr>
        <p:spPr>
          <a:xfrm>
            <a:off x="3629733" y="4206480"/>
            <a:ext cx="65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</a:rPr>
              <a:t>n-1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545489-7492-404C-32EC-F97F756794E2}"/>
              </a:ext>
            </a:extLst>
          </p:cNvPr>
          <p:cNvSpPr txBox="1"/>
          <p:nvPr/>
        </p:nvSpPr>
        <p:spPr>
          <a:xfrm>
            <a:off x="4380678" y="4230545"/>
            <a:ext cx="65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r>
              <a:rPr lang="en-US" sz="2400" i="1" baseline="-25000" dirty="0">
                <a:solidFill>
                  <a:srgbClr val="0070C0"/>
                </a:solidFill>
              </a:rPr>
              <a:t>n-1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29EC8B-3966-50D9-0507-4D590CE47FD8}"/>
              </a:ext>
            </a:extLst>
          </p:cNvPr>
          <p:cNvSpPr txBox="1"/>
          <p:nvPr/>
        </p:nvSpPr>
        <p:spPr>
          <a:xfrm>
            <a:off x="5672576" y="4256525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</a:rPr>
              <a:t>n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B8DBE5-47E8-4EC7-2996-9F1280B772A4}"/>
              </a:ext>
            </a:extLst>
          </p:cNvPr>
          <p:cNvSpPr txBox="1"/>
          <p:nvPr/>
        </p:nvSpPr>
        <p:spPr>
          <a:xfrm>
            <a:off x="6322097" y="4275400"/>
            <a:ext cx="65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b</a:t>
            </a:r>
            <a:r>
              <a:rPr lang="en-US" sz="2400" i="1" baseline="-25000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4D6327-C2B9-D67A-7E9B-A87205125A55}"/>
              </a:ext>
            </a:extLst>
          </p:cNvPr>
          <p:cNvSpPr txBox="1"/>
          <p:nvPr/>
        </p:nvSpPr>
        <p:spPr>
          <a:xfrm>
            <a:off x="1297809" y="3027377"/>
            <a:ext cx="1198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/>
              <a:t>C,x,w</a:t>
            </a:r>
            <a:endParaRPr lang="en-US" sz="2400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97D368-2956-6BD1-735B-55D82FF04822}"/>
              </a:ext>
            </a:extLst>
          </p:cNvPr>
          <p:cNvGrpSpPr/>
          <p:nvPr/>
        </p:nvGrpSpPr>
        <p:grpSpPr>
          <a:xfrm>
            <a:off x="7911156" y="2562221"/>
            <a:ext cx="3740347" cy="468627"/>
            <a:chOff x="4222123" y="1054282"/>
            <a:chExt cx="3740347" cy="468627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D377A0A-D1DF-50E1-127A-34D4BE422763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F20B52A-102D-3BAB-447C-1CAF50910166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203B05C-C403-D64F-9CFC-F8AACC56278D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a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CCD1271-A8EA-E597-5473-A32C78E49C5B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3DE702-E174-6764-D86F-CA42D9F2BD2C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D5F4C01-1A8B-B905-ACDC-38580BB1443A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8806C00-E056-BB32-5EB7-E39EA7EA3B13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187990-84D8-A34F-0A61-F7076C6A9ED1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606CE67-BE18-8AB5-4583-919B1E45A72D}"/>
              </a:ext>
            </a:extLst>
          </p:cNvPr>
          <p:cNvGrpSpPr/>
          <p:nvPr/>
        </p:nvGrpSpPr>
        <p:grpSpPr>
          <a:xfrm>
            <a:off x="7903182" y="3135954"/>
            <a:ext cx="3740347" cy="468627"/>
            <a:chOff x="4222123" y="1054282"/>
            <a:chExt cx="3740347" cy="4686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38F7BE5-181B-DF24-137E-B95DB6EEBE65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87DFCD-DE8B-3C2E-2A45-6F424823952B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6A4AA99-F1E2-6C95-47EA-3BBB6563A157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b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ED21A91-7E14-C141-F180-1BC550DC454E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FB0FEBA-27C4-C18E-CC0C-8A4BB537B994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8D2057-DA55-83BB-7E1C-C28D2693E66D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4BC9142-B8D6-612B-AEF5-4FED223708A6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F2536D1-F8C3-0BED-EEFA-9C515A7B753C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71F713F-2F99-E437-4C90-68405255D2D8}"/>
              </a:ext>
            </a:extLst>
          </p:cNvPr>
          <p:cNvGrpSpPr/>
          <p:nvPr/>
        </p:nvGrpSpPr>
        <p:grpSpPr>
          <a:xfrm>
            <a:off x="7908803" y="3726465"/>
            <a:ext cx="3740347" cy="468627"/>
            <a:chOff x="4222123" y="1054282"/>
            <a:chExt cx="3740347" cy="468627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7D10641-172C-CED0-EA7C-A4D958F08687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22983B0-286D-3341-AC1A-0791F74E6456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C924936-504D-1BFE-225C-F77B4B27865A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c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35D5043-5AA3-D897-7574-7D79F4DB101D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DAA15C5-1C26-F422-0A99-69DF8CD46973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11E43FD-CFAF-7929-BA64-86BF5A50285C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D1F5DBA-2E32-762B-C812-330AE2526109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EA764C7-9EEE-B8E4-48F7-11E5384C07AA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77CFF135-843B-6B51-E4B6-78CFFB9BBDBF}"/>
              </a:ext>
            </a:extLst>
          </p:cNvPr>
          <p:cNvSpPr txBox="1"/>
          <p:nvPr/>
        </p:nvSpPr>
        <p:spPr>
          <a:xfrm>
            <a:off x="9066786" y="1764895"/>
            <a:ext cx="147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Secret</a:t>
            </a:r>
          </a:p>
        </p:txBody>
      </p:sp>
      <p:sp>
        <p:nvSpPr>
          <p:cNvPr id="111" name="Callout: Line 110">
            <a:extLst>
              <a:ext uri="{FF2B5EF4-FFF2-40B4-BE49-F238E27FC236}">
                <a16:creationId xmlns:a16="http://schemas.microsoft.com/office/drawing/2014/main" id="{596B9855-7F00-6871-01E4-30540BDFEECE}"/>
              </a:ext>
            </a:extLst>
          </p:cNvPr>
          <p:cNvSpPr/>
          <p:nvPr/>
        </p:nvSpPr>
        <p:spPr>
          <a:xfrm>
            <a:off x="7778230" y="2438771"/>
            <a:ext cx="1730770" cy="655873"/>
          </a:xfrm>
          <a:prstGeom prst="borderCallout1">
            <a:avLst>
              <a:gd name="adj1" fmla="val 100376"/>
              <a:gd name="adj2" fmla="val 34593"/>
              <a:gd name="adj3" fmla="val 424502"/>
              <a:gd name="adj4" fmla="val -24575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E30EA6E-0523-2825-80AD-85536D83C48A}"/>
              </a:ext>
            </a:extLst>
          </p:cNvPr>
          <p:cNvSpPr txBox="1"/>
          <p:nvPr/>
        </p:nvSpPr>
        <p:spPr>
          <a:xfrm>
            <a:off x="7095909" y="5306910"/>
            <a:ext cx="104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88EABCD-9407-E0B8-941C-AD32FF2E6722}"/>
              </a:ext>
            </a:extLst>
          </p:cNvPr>
          <p:cNvSpPr txBox="1"/>
          <p:nvPr/>
        </p:nvSpPr>
        <p:spPr>
          <a:xfrm>
            <a:off x="10704573" y="5284499"/>
            <a:ext cx="104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sp>
        <p:nvSpPr>
          <p:cNvPr id="114" name="Callout: Line 113">
            <a:extLst>
              <a:ext uri="{FF2B5EF4-FFF2-40B4-BE49-F238E27FC236}">
                <a16:creationId xmlns:a16="http://schemas.microsoft.com/office/drawing/2014/main" id="{F2F98CA8-3BF1-A300-33C6-484E2AB1D95E}"/>
              </a:ext>
            </a:extLst>
          </p:cNvPr>
          <p:cNvSpPr/>
          <p:nvPr/>
        </p:nvSpPr>
        <p:spPr>
          <a:xfrm>
            <a:off x="10641600" y="3632841"/>
            <a:ext cx="1048419" cy="655873"/>
          </a:xfrm>
          <a:prstGeom prst="borderCallout1">
            <a:avLst>
              <a:gd name="adj1" fmla="val 100376"/>
              <a:gd name="adj2" fmla="val 34593"/>
              <a:gd name="adj3" fmla="val 257492"/>
              <a:gd name="adj4" fmla="val 22668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8DF67EB-A50C-CA71-0ECF-CCBB855478EA}"/>
              </a:ext>
            </a:extLst>
          </p:cNvPr>
          <p:cNvCxnSpPr>
            <a:endCxn id="100" idx="2"/>
          </p:cNvCxnSpPr>
          <p:nvPr/>
        </p:nvCxnSpPr>
        <p:spPr>
          <a:xfrm flipH="1" flipV="1">
            <a:off x="8267700" y="4228886"/>
            <a:ext cx="564347" cy="1427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A216082-B443-7258-4646-8D71FB0E7ECF}"/>
              </a:ext>
            </a:extLst>
          </p:cNvPr>
          <p:cNvSpPr txBox="1"/>
          <p:nvPr/>
        </p:nvSpPr>
        <p:spPr>
          <a:xfrm>
            <a:off x="7923731" y="5723539"/>
            <a:ext cx="215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Following the circuit logic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93AE7-53BA-8A79-91DB-A9990D4B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73" grpId="0"/>
      <p:bldP spid="74" grpId="0"/>
      <p:bldP spid="75" grpId="0"/>
      <p:bldP spid="76" grpId="0"/>
      <p:bldP spid="77" grpId="0"/>
      <p:bldP spid="78" grpId="0"/>
      <p:bldP spid="108" grpId="0"/>
      <p:bldP spid="111" grpId="0" animBg="1"/>
      <p:bldP spid="112" grpId="0"/>
      <p:bldP spid="113" grpId="0"/>
      <p:bldP spid="114" grpId="0" animBg="1"/>
      <p:bldP spid="1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1655-B52E-530A-C206-CACD776E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E57FA-AECB-7936-83A8-D562908CBBD2}"/>
              </a:ext>
            </a:extLst>
          </p:cNvPr>
          <p:cNvSpPr txBox="1"/>
          <p:nvPr/>
        </p:nvSpPr>
        <p:spPr>
          <a:xfrm>
            <a:off x="578119" y="4150152"/>
            <a:ext cx="3432281" cy="85782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333398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Plonk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2C1D4-383E-54D4-BB19-1A806699CD42}"/>
              </a:ext>
            </a:extLst>
          </p:cNvPr>
          <p:cNvSpPr txBox="1"/>
          <p:nvPr/>
        </p:nvSpPr>
        <p:spPr>
          <a:xfrm>
            <a:off x="578119" y="2447184"/>
            <a:ext cx="3526463" cy="95410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333398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polynomial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commitment</a:t>
            </a:r>
          </a:p>
        </p:txBody>
      </p:sp>
      <p:pic>
        <p:nvPicPr>
          <p:cNvPr id="13" name="Picture 4" descr="blender clipart - Clip Art Library">
            <a:extLst>
              <a:ext uri="{FF2B5EF4-FFF2-40B4-BE49-F238E27FC236}">
                <a16:creationId xmlns:a16="http://schemas.microsoft.com/office/drawing/2014/main" id="{E566AF31-B003-3B9B-5197-AF5597200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28" y="2442792"/>
            <a:ext cx="1342899" cy="23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8B5C1D-5ACD-EEAA-97B9-71833942C1BD}"/>
              </a:ext>
            </a:extLst>
          </p:cNvPr>
          <p:cNvSpPr txBox="1"/>
          <p:nvPr/>
        </p:nvSpPr>
        <p:spPr>
          <a:xfrm>
            <a:off x="8366287" y="3299367"/>
            <a:ext cx="2788356" cy="796434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solidFill>
              <a:srgbClr val="333398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ZKP for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general circuits</a:t>
            </a:r>
          </a:p>
        </p:txBody>
      </p:sp>
      <p:sp>
        <p:nvSpPr>
          <p:cNvPr id="15" name="Right Arrow 16">
            <a:extLst>
              <a:ext uri="{FF2B5EF4-FFF2-40B4-BE49-F238E27FC236}">
                <a16:creationId xmlns:a16="http://schemas.microsoft.com/office/drawing/2014/main" id="{4792F4CF-79DB-651F-70F7-F508712467B5}"/>
              </a:ext>
            </a:extLst>
          </p:cNvPr>
          <p:cNvSpPr/>
          <p:nvPr/>
        </p:nvSpPr>
        <p:spPr>
          <a:xfrm>
            <a:off x="7181680" y="3566583"/>
            <a:ext cx="1012722" cy="271223"/>
          </a:xfrm>
          <a:prstGeom prst="rightArrow">
            <a:avLst/>
          </a:prstGeom>
          <a:gradFill rotWithShape="1">
            <a:gsLst>
              <a:gs pos="0">
                <a:srgbClr val="333398">
                  <a:tint val="100000"/>
                  <a:shade val="100000"/>
                  <a:satMod val="130000"/>
                </a:srgbClr>
              </a:gs>
              <a:gs pos="100000">
                <a:srgbClr val="33339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3339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ight Arrow 17">
            <a:extLst>
              <a:ext uri="{FF2B5EF4-FFF2-40B4-BE49-F238E27FC236}">
                <a16:creationId xmlns:a16="http://schemas.microsoft.com/office/drawing/2014/main" id="{EA7EA9AA-9E41-2E27-593C-3F5E119C33FA}"/>
              </a:ext>
            </a:extLst>
          </p:cNvPr>
          <p:cNvSpPr/>
          <p:nvPr/>
        </p:nvSpPr>
        <p:spPr>
          <a:xfrm rot="1496730">
            <a:off x="4481281" y="3051196"/>
            <a:ext cx="1098745" cy="318507"/>
          </a:xfrm>
          <a:prstGeom prst="rightArrow">
            <a:avLst/>
          </a:prstGeom>
          <a:gradFill rotWithShape="1">
            <a:gsLst>
              <a:gs pos="0">
                <a:srgbClr val="333398">
                  <a:tint val="100000"/>
                  <a:shade val="100000"/>
                  <a:satMod val="130000"/>
                </a:srgbClr>
              </a:gs>
              <a:gs pos="100000">
                <a:srgbClr val="33339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3339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ight Arrow 18">
            <a:extLst>
              <a:ext uri="{FF2B5EF4-FFF2-40B4-BE49-F238E27FC236}">
                <a16:creationId xmlns:a16="http://schemas.microsoft.com/office/drawing/2014/main" id="{948C5F20-884C-7818-762A-86F4A1E71252}"/>
              </a:ext>
            </a:extLst>
          </p:cNvPr>
          <p:cNvSpPr/>
          <p:nvPr/>
        </p:nvSpPr>
        <p:spPr>
          <a:xfrm rot="20253397">
            <a:off x="4467753" y="4235457"/>
            <a:ext cx="1098745" cy="318507"/>
          </a:xfrm>
          <a:prstGeom prst="rightArrow">
            <a:avLst/>
          </a:prstGeom>
          <a:gradFill rotWithShape="1">
            <a:gsLst>
              <a:gs pos="0">
                <a:srgbClr val="333398">
                  <a:tint val="100000"/>
                  <a:shade val="100000"/>
                  <a:satMod val="130000"/>
                </a:srgbClr>
              </a:gs>
              <a:gs pos="100000">
                <a:srgbClr val="33339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3339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58134-8765-B74E-B78A-213096D2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0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DF70-2DE8-1C7F-BBE7-DC759EFF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 </a:t>
            </a:r>
            <a:r>
              <a:rPr lang="en-US" sz="3200" dirty="0">
                <a:solidFill>
                  <a:srgbClr val="0070C0"/>
                </a:solidFill>
              </a:rPr>
              <a:t>[GWC20]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958EE8-2305-D5A2-AFFB-9246F8AB983E}"/>
              </a:ext>
            </a:extLst>
          </p:cNvPr>
          <p:cNvGrpSpPr/>
          <p:nvPr/>
        </p:nvGrpSpPr>
        <p:grpSpPr>
          <a:xfrm>
            <a:off x="1198898" y="1698345"/>
            <a:ext cx="1921323" cy="1730655"/>
            <a:chOff x="775316" y="1821893"/>
            <a:chExt cx="1921323" cy="173065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2B35D96-A22B-9E18-7EF9-77E02EAE66FA}"/>
                </a:ext>
              </a:extLst>
            </p:cNvPr>
            <p:cNvSpPr/>
            <p:nvPr/>
          </p:nvSpPr>
          <p:spPr>
            <a:xfrm>
              <a:off x="1329248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4CE092-993D-6E5F-F562-E94F241624E8}"/>
                </a:ext>
              </a:extLst>
            </p:cNvPr>
            <p:cNvSpPr/>
            <p:nvPr/>
          </p:nvSpPr>
          <p:spPr>
            <a:xfrm>
              <a:off x="775316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E199D6-AD99-D0B3-9E9A-9D02C9348779}"/>
                </a:ext>
              </a:extLst>
            </p:cNvPr>
            <p:cNvSpPr/>
            <p:nvPr/>
          </p:nvSpPr>
          <p:spPr>
            <a:xfrm>
              <a:off x="2422319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CB0D8A-A6E3-BD66-FBD1-EB943B26E0C7}"/>
                </a:ext>
              </a:extLst>
            </p:cNvPr>
            <p:cNvSpPr/>
            <p:nvPr/>
          </p:nvSpPr>
          <p:spPr>
            <a:xfrm>
              <a:off x="1868387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DD8A00-8723-6E1A-95F0-2236ADA07640}"/>
                </a:ext>
              </a:extLst>
            </p:cNvPr>
            <p:cNvSpPr/>
            <p:nvPr/>
          </p:nvSpPr>
          <p:spPr>
            <a:xfrm>
              <a:off x="1585998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5B88E58-3382-8B07-D9D3-EA77C4F51750}"/>
                </a:ext>
              </a:extLst>
            </p:cNvPr>
            <p:cNvSpPr/>
            <p:nvPr/>
          </p:nvSpPr>
          <p:spPr>
            <a:xfrm>
              <a:off x="1032066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F067144-AF03-41F1-1351-2833E0091ABA}"/>
                </a:ext>
              </a:extLst>
            </p:cNvPr>
            <p:cNvSpPr/>
            <p:nvPr/>
          </p:nvSpPr>
          <p:spPr>
            <a:xfrm>
              <a:off x="2147999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8A4474-97FF-EBD6-C992-E8D40D10F95B}"/>
                </a:ext>
              </a:extLst>
            </p:cNvPr>
            <p:cNvSpPr/>
            <p:nvPr/>
          </p:nvSpPr>
          <p:spPr>
            <a:xfrm>
              <a:off x="1849238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80D6DA-2C61-AEFE-E720-3C3D4CEADB17}"/>
                </a:ext>
              </a:extLst>
            </p:cNvPr>
            <p:cNvSpPr/>
            <p:nvPr/>
          </p:nvSpPr>
          <p:spPr>
            <a:xfrm>
              <a:off x="1266213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53CC7E-5986-135B-EF60-2F482D2C2B37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815489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E37B63-A6F9-8DE2-A889-63828FF72033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1369421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295B1B-6E21-1648-6E9E-8D80439E76D5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 flipH="1">
              <a:off x="2102534" y="1821893"/>
              <a:ext cx="4241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A8D70C-8F0F-D3B6-9C60-FB9045B46747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2462492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B6F2F7-1130-F201-B641-0290311B266A}"/>
                </a:ext>
              </a:extLst>
            </p:cNvPr>
            <p:cNvCxnSpPr>
              <a:cxnSpLocks/>
              <a:stCxn id="5" idx="4"/>
              <a:endCxn id="9" idx="1"/>
            </p:cNvCxnSpPr>
            <p:nvPr/>
          </p:nvCxnSpPr>
          <p:spPr>
            <a:xfrm>
              <a:off x="912476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5F039-1D89-C087-F23C-BFC04DEEB15D}"/>
                </a:ext>
              </a:extLst>
            </p:cNvPr>
            <p:cNvCxnSpPr>
              <a:cxnSpLocks/>
              <a:stCxn id="4" idx="4"/>
              <a:endCxn id="9" idx="7"/>
            </p:cNvCxnSpPr>
            <p:nvPr/>
          </p:nvCxnSpPr>
          <p:spPr>
            <a:xfrm flipH="1">
              <a:off x="1266213" y="2277748"/>
              <a:ext cx="20019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318AFC-A48F-602E-59C5-77CAD403D290}"/>
                </a:ext>
              </a:extLst>
            </p:cNvPr>
            <p:cNvCxnSpPr>
              <a:cxnSpLocks/>
              <a:stCxn id="4" idx="4"/>
              <a:endCxn id="8" idx="1"/>
            </p:cNvCxnSpPr>
            <p:nvPr/>
          </p:nvCxnSpPr>
          <p:spPr>
            <a:xfrm>
              <a:off x="1466408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CB6775-899A-410D-DC72-B4BB5F56B52B}"/>
                </a:ext>
              </a:extLst>
            </p:cNvPr>
            <p:cNvCxnSpPr>
              <a:cxnSpLocks/>
              <a:stCxn id="7" idx="4"/>
              <a:endCxn id="8" idx="7"/>
            </p:cNvCxnSpPr>
            <p:nvPr/>
          </p:nvCxnSpPr>
          <p:spPr>
            <a:xfrm flipH="1">
              <a:off x="1820145" y="2277748"/>
              <a:ext cx="185402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55162E-BD73-5968-90A1-5B43CA6F37C6}"/>
                </a:ext>
              </a:extLst>
            </p:cNvPr>
            <p:cNvCxnSpPr>
              <a:cxnSpLocks/>
              <a:stCxn id="7" idx="4"/>
              <a:endCxn id="10" idx="1"/>
            </p:cNvCxnSpPr>
            <p:nvPr/>
          </p:nvCxnSpPr>
          <p:spPr>
            <a:xfrm>
              <a:off x="2005547" y="2277748"/>
              <a:ext cx="18262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93601B-73C6-0BD1-D85E-5EF7BB4A91D0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>
              <a:off x="1009463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ECC1C6-71AE-8B0A-591D-BBE9F0750569}"/>
                </a:ext>
              </a:extLst>
            </p:cNvPr>
            <p:cNvCxnSpPr>
              <a:cxnSpLocks/>
              <a:endCxn id="4" idx="7"/>
            </p:cNvCxnSpPr>
            <p:nvPr/>
          </p:nvCxnSpPr>
          <p:spPr>
            <a:xfrm>
              <a:off x="1563395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6E9003-8B89-50C0-E544-17004106AEDB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908560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EEB0565-CAFE-60F0-180B-ADEF33E3ECC8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>
              <a:off x="2656466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75F871-992E-C837-E95A-9B8230664E9D}"/>
                </a:ext>
              </a:extLst>
            </p:cNvPr>
            <p:cNvCxnSpPr>
              <a:cxnSpLocks/>
              <a:stCxn id="6" idx="4"/>
              <a:endCxn id="10" idx="7"/>
            </p:cNvCxnSpPr>
            <p:nvPr/>
          </p:nvCxnSpPr>
          <p:spPr>
            <a:xfrm flipH="1">
              <a:off x="2382146" y="2277748"/>
              <a:ext cx="17733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AE83FF-B956-5540-4D91-A194B0CFE628}"/>
                </a:ext>
              </a:extLst>
            </p:cNvPr>
            <p:cNvCxnSpPr>
              <a:cxnSpLocks/>
              <a:stCxn id="9" idx="4"/>
              <a:endCxn id="12" idx="1"/>
            </p:cNvCxnSpPr>
            <p:nvPr/>
          </p:nvCxnSpPr>
          <p:spPr>
            <a:xfrm>
              <a:off x="1169226" y="2840284"/>
              <a:ext cx="137160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0413C4-3271-A2FF-F7DF-AAAEA1EBCFFA}"/>
                </a:ext>
              </a:extLst>
            </p:cNvPr>
            <p:cNvCxnSpPr>
              <a:cxnSpLocks/>
              <a:stCxn id="8" idx="4"/>
              <a:endCxn id="12" idx="7"/>
            </p:cNvCxnSpPr>
            <p:nvPr/>
          </p:nvCxnSpPr>
          <p:spPr>
            <a:xfrm flipH="1">
              <a:off x="1500360" y="2840284"/>
              <a:ext cx="222798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01FE76-7918-6132-524B-979574ACC2CA}"/>
                </a:ext>
              </a:extLst>
            </p:cNvPr>
            <p:cNvCxnSpPr>
              <a:cxnSpLocks/>
              <a:stCxn id="8" idx="4"/>
              <a:endCxn id="11" idx="1"/>
            </p:cNvCxnSpPr>
            <p:nvPr/>
          </p:nvCxnSpPr>
          <p:spPr>
            <a:xfrm>
              <a:off x="1723158" y="2840284"/>
              <a:ext cx="166253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630D5A-AEDA-4715-BC3E-C51A0EADBDC3}"/>
                </a:ext>
              </a:extLst>
            </p:cNvPr>
            <p:cNvCxnSpPr>
              <a:cxnSpLocks/>
              <a:stCxn id="10" idx="4"/>
              <a:endCxn id="11" idx="7"/>
            </p:cNvCxnSpPr>
            <p:nvPr/>
          </p:nvCxnSpPr>
          <p:spPr>
            <a:xfrm flipH="1">
              <a:off x="2083385" y="2840284"/>
              <a:ext cx="201774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1BE03F-9EBC-EF6D-7327-E119252A05F6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1403373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2CC7B1B-BF60-EC72-D6C7-50B36D65D1C9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1986398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F5F8291-4BCE-D4F4-3321-774C40034357}"/>
              </a:ext>
            </a:extLst>
          </p:cNvPr>
          <p:cNvSpPr txBox="1"/>
          <p:nvPr/>
        </p:nvSpPr>
        <p:spPr>
          <a:xfrm>
            <a:off x="946284" y="1329013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4A03B9-BD42-FB40-BCC0-CDC1A9A59B19}"/>
              </a:ext>
            </a:extLst>
          </p:cNvPr>
          <p:cNvSpPr txBox="1"/>
          <p:nvPr/>
        </p:nvSpPr>
        <p:spPr>
          <a:xfrm>
            <a:off x="1278744" y="1352799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DA31CF-DD10-6CA3-9626-95EFAE1C0242}"/>
              </a:ext>
            </a:extLst>
          </p:cNvPr>
          <p:cNvSpPr txBox="1"/>
          <p:nvPr/>
        </p:nvSpPr>
        <p:spPr>
          <a:xfrm>
            <a:off x="1594078" y="1335772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82B2E6-F476-9186-E181-A35862802176}"/>
              </a:ext>
            </a:extLst>
          </p:cNvPr>
          <p:cNvSpPr txBox="1"/>
          <p:nvPr/>
        </p:nvSpPr>
        <p:spPr>
          <a:xfrm>
            <a:off x="983334" y="2022963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1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06069C-E9D4-DAB3-C908-6471D2A27C8C}"/>
              </a:ext>
            </a:extLst>
          </p:cNvPr>
          <p:cNvSpPr txBox="1"/>
          <p:nvPr/>
        </p:nvSpPr>
        <p:spPr>
          <a:xfrm>
            <a:off x="1870202" y="1333898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398819-D959-1B13-A537-C9813004F118}"/>
              </a:ext>
            </a:extLst>
          </p:cNvPr>
          <p:cNvSpPr txBox="1"/>
          <p:nvPr/>
        </p:nvSpPr>
        <p:spPr>
          <a:xfrm>
            <a:off x="1500960" y="2017040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69FCAF-B652-85A4-E623-135FFEEC3FF5}"/>
              </a:ext>
            </a:extLst>
          </p:cNvPr>
          <p:cNvSpPr txBox="1"/>
          <p:nvPr/>
        </p:nvSpPr>
        <p:spPr>
          <a:xfrm>
            <a:off x="2319984" y="1278063"/>
            <a:ext cx="8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……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5A3FCE-A47A-5576-8C2D-989BD02CC71A}"/>
              </a:ext>
            </a:extLst>
          </p:cNvPr>
          <p:cNvGrpSpPr/>
          <p:nvPr/>
        </p:nvGrpSpPr>
        <p:grpSpPr>
          <a:xfrm>
            <a:off x="3741717" y="1178768"/>
            <a:ext cx="3740347" cy="468627"/>
            <a:chOff x="4222123" y="1054282"/>
            <a:chExt cx="3740347" cy="46862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2453C9-DC74-5BCD-BCA8-5C7FCC5AFBA0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D53E5F-F2D2-F877-8EDF-08C4DC8DBA49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DB53E3-E4B5-B88A-ABBB-AB69A72E2518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a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589E6C-595E-E4F2-8351-4BBB38F14213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2B1339F-DC40-5682-B726-30ED0A3932E2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41DC419-74E0-FD29-E0BA-0DA3F48303EA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2255635-848F-47D0-74AE-19E85716C233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57B8E2-C697-38A7-9406-7D0B74390978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D8E78E-A583-B1E2-AAD2-A2CF719E182B}"/>
              </a:ext>
            </a:extLst>
          </p:cNvPr>
          <p:cNvGrpSpPr/>
          <p:nvPr/>
        </p:nvGrpSpPr>
        <p:grpSpPr>
          <a:xfrm>
            <a:off x="3733743" y="1752501"/>
            <a:ext cx="3740347" cy="468627"/>
            <a:chOff x="4222123" y="1054282"/>
            <a:chExt cx="3740347" cy="4686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C946FF6-DF1E-CB7E-E48B-072D358F650F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9261B49-16DB-7B1F-FF01-FF0B064438BE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B697DB-8947-54FA-EC93-B88DA86BCE49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b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17BFB14-F61A-24C7-B661-35AE3222C90E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780C510-FE46-19BB-36BD-5AD6CA4C6980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D6FEAA4-40C1-EE2D-E6B4-165B27808CEF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667463E-FCDE-907D-F908-AE23F6716921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DD6A1FE-DDD0-3A1D-EE00-98AFDFD532B8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956ED9B-0366-E29B-5C5D-07B5423198D9}"/>
              </a:ext>
            </a:extLst>
          </p:cNvPr>
          <p:cNvGrpSpPr/>
          <p:nvPr/>
        </p:nvGrpSpPr>
        <p:grpSpPr>
          <a:xfrm>
            <a:off x="3739364" y="2343012"/>
            <a:ext cx="3740347" cy="468627"/>
            <a:chOff x="4222123" y="1054282"/>
            <a:chExt cx="3740347" cy="46862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B05E4D4-6610-B2DD-8036-76CD1FBB5DE6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327130-F00A-6290-52C0-254521038749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7A5FFF-889F-BF16-8AA7-DAACD9E70B00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c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4EF12D0-DAFA-E9F8-F8DC-F6300EFC5B92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6B7D9A9-2DCA-281A-3934-43060A82EDC3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718D187-26D6-E178-286E-D58020391C07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FF32ADF-116B-7177-07CE-35399DF4DC66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170033B-F9B1-D88E-F416-FE8065287A47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2FE1C8A-F139-0DDA-970B-315FBB65750D}"/>
                  </a:ext>
                </a:extLst>
              </p:cNvPr>
              <p:cNvSpPr txBox="1"/>
              <p:nvPr/>
            </p:nvSpPr>
            <p:spPr>
              <a:xfrm>
                <a:off x="3619073" y="3325439"/>
                <a:ext cx="6871411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Gate relationship:</a:t>
                </a:r>
              </a:p>
              <a:p>
                <a:r>
                  <a:rPr lang="en-US" sz="2000" dirty="0"/>
                  <a:t>Mult: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r>
                  <a:rPr lang="en-US" sz="2000" b="0" dirty="0"/>
                  <a:t>Add: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b="0" dirty="0"/>
                  <a:t>Public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000" dirty="0"/>
              </a:p>
              <a:p>
                <a:r>
                  <a:rPr lang="en-US" sz="2000" b="0" dirty="0"/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endParaRPr lang="en-US" sz="500" dirty="0"/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Example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Mult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Example Add: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2FE1C8A-F139-0DDA-970B-315FBB657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073" y="3325439"/>
                <a:ext cx="6871411" cy="3370153"/>
              </a:xfrm>
              <a:prstGeom prst="rect">
                <a:avLst/>
              </a:prstGeom>
              <a:blipFill>
                <a:blip r:embed="rId2"/>
                <a:stretch>
                  <a:fillRect l="-976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3B62656-0285-0BD9-A749-8009A4B130C9}"/>
              </a:ext>
            </a:extLst>
          </p:cNvPr>
          <p:cNvGrpSpPr/>
          <p:nvPr/>
        </p:nvGrpSpPr>
        <p:grpSpPr>
          <a:xfrm>
            <a:off x="7978636" y="1186947"/>
            <a:ext cx="3740347" cy="468627"/>
            <a:chOff x="4222123" y="1054282"/>
            <a:chExt cx="3740347" cy="46862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8F4A665-0878-8548-F1EE-B9FFAE4F8154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40DB353-6B0C-C1FA-F6B8-0C33FA7DA3CE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5772391-D98F-A863-B777-8A7FC994ADA0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L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FD9AC5E-1DD6-AD0D-B76B-0A4C6B53624F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2B43791-B141-8E2E-C4A3-4002E5E45DDA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333D7B-EB68-7A6F-8066-03E098B7A5D8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D0F44C-B646-0BC4-325E-F4807477C941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7A93EE7-1100-8EDA-7FAB-955ACB58EBD7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1BD77D-C44F-75D9-386B-E38507C1B57D}"/>
              </a:ext>
            </a:extLst>
          </p:cNvPr>
          <p:cNvGrpSpPr/>
          <p:nvPr/>
        </p:nvGrpSpPr>
        <p:grpSpPr>
          <a:xfrm>
            <a:off x="7970662" y="1760680"/>
            <a:ext cx="3740347" cy="468627"/>
            <a:chOff x="4222123" y="1054282"/>
            <a:chExt cx="3740347" cy="4686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708166-9FA0-BA42-E98A-A908CA96EEA9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9A9E953-461A-1E6E-8D76-C5C82658AB10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2CD1628-5668-CB3C-C233-CF8A9B1197CC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R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947B47A-4478-52D8-C90E-4E7B8A7AED5F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AFEAE57-90E9-A3E9-4FE2-6837D837B8BB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DBE64BE-959F-FCA2-3499-B67DAD7A1AF3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0B6CBD9-68DE-3151-CD5B-8EE054C541E8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F01172F-C20A-6E24-7721-9CF16B8A3396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FB9C488-8DAF-FBD0-EF35-E407CE470E8F}"/>
              </a:ext>
            </a:extLst>
          </p:cNvPr>
          <p:cNvGrpSpPr/>
          <p:nvPr/>
        </p:nvGrpSpPr>
        <p:grpSpPr>
          <a:xfrm>
            <a:off x="7962835" y="2351191"/>
            <a:ext cx="3753795" cy="468627"/>
            <a:chOff x="4208675" y="1054282"/>
            <a:chExt cx="3753795" cy="468627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E9DCA2C-7AA2-85E1-9673-BBE60D6D5508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6546EC-3FD6-4851-C199-95EC4BC5A709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2274236-77B5-ED80-1A36-E894E2571F3D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M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72524C-CFFE-F7AD-E85A-C08E1C2DDB9D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E887A5E-303F-6852-179D-50AEADCB8831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6FE13C8-D118-A6C1-3577-DED413215361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EE83C9-86EE-D4F2-AA74-54F535C7F692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B261420-8155-CC1F-C700-115902A280F8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E59BAC-6183-061E-D16D-66AE102A2DBA}"/>
              </a:ext>
            </a:extLst>
          </p:cNvPr>
          <p:cNvGrpSpPr/>
          <p:nvPr/>
        </p:nvGrpSpPr>
        <p:grpSpPr>
          <a:xfrm>
            <a:off x="7957214" y="2970969"/>
            <a:ext cx="3753795" cy="468627"/>
            <a:chOff x="4208675" y="1054282"/>
            <a:chExt cx="3753795" cy="46862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DB1ED0-C945-52AC-5E36-E0832B00221D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504D4DA-F9E3-8015-F9E3-BCC9AA2F3A99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242D309-513B-CC34-84E8-C6D9C7287671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O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626B7A0-F85D-78B5-A929-B888BD552B12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42D9C55-17E5-A04D-D0FF-B8F2A0645B6A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7706203-5611-067E-3489-2139CD7D3763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5658556-FDA5-5D3A-7E5D-9842F1F10720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04926E3-35BF-8EAA-A1F6-9FE31B2D538E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AB0F6D8-884A-F4CA-0A25-12D2669DFE25}"/>
              </a:ext>
            </a:extLst>
          </p:cNvPr>
          <p:cNvGrpSpPr/>
          <p:nvPr/>
        </p:nvGrpSpPr>
        <p:grpSpPr>
          <a:xfrm>
            <a:off x="7957214" y="3613666"/>
            <a:ext cx="3753795" cy="468627"/>
            <a:chOff x="4208675" y="1054282"/>
            <a:chExt cx="3753795" cy="46862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6DB1A2B-F820-B8A3-95E5-AC64BC900DA1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DC97E3E-8583-36B3-4CDE-2A50DCA78175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C8B5097-D379-3C50-C3C1-D3E9194645E1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Q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10D1358-E64F-D2AA-21C3-EFCF135CC453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B4B20A8-E57F-77CD-0217-46C988B3883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5817B6D-64C6-2218-C0D1-674E7764D583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4D2CD6B-152D-2913-5C7E-7F04E13FD64B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DFA63CE-7E8D-0714-48D8-2A2FB7B7F4F7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77FC5B9C-C56F-A1C9-9C0D-6EC9B92F2304}"/>
              </a:ext>
            </a:extLst>
          </p:cNvPr>
          <p:cNvSpPr txBox="1"/>
          <p:nvPr/>
        </p:nvSpPr>
        <p:spPr>
          <a:xfrm>
            <a:off x="8988432" y="630251"/>
            <a:ext cx="147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Public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A7FA532-DA72-2155-8728-B88903B51B52}"/>
              </a:ext>
            </a:extLst>
          </p:cNvPr>
          <p:cNvSpPr txBox="1"/>
          <p:nvPr/>
        </p:nvSpPr>
        <p:spPr>
          <a:xfrm>
            <a:off x="5166392" y="624262"/>
            <a:ext cx="147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Secret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45D65EE8-2078-4443-811E-55276D779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83" y="4140269"/>
            <a:ext cx="1917520" cy="1679768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D055DC0A-E559-4C4A-BA9B-9B47B1B4B6BC}"/>
              </a:ext>
            </a:extLst>
          </p:cNvPr>
          <p:cNvSpPr txBox="1"/>
          <p:nvPr/>
        </p:nvSpPr>
        <p:spPr>
          <a:xfrm>
            <a:off x="1137749" y="359979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71DB2-DD25-CAA1-6715-3B8BBB01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116" grpId="0"/>
      <p:bldP spid="1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EFEC-5D58-7573-98B1-140E0023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Representation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8DCC-84D8-A05D-D927-B09DE0352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6928" y="4375412"/>
                <a:ext cx="12213668" cy="21329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8DCC-84D8-A05D-D927-B09DE035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928" y="4375412"/>
                <a:ext cx="12213668" cy="2132964"/>
              </a:xfrm>
              <a:blipFill>
                <a:blip r:embed="rId2"/>
                <a:stretch>
                  <a:fillRect l="-150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E6B274-2AAA-E4C7-7A7B-12D121AD2A20}"/>
              </a:ext>
            </a:extLst>
          </p:cNvPr>
          <p:cNvGrpSpPr/>
          <p:nvPr/>
        </p:nvGrpSpPr>
        <p:grpSpPr>
          <a:xfrm>
            <a:off x="1198898" y="1698345"/>
            <a:ext cx="1921323" cy="1730655"/>
            <a:chOff x="775316" y="1821893"/>
            <a:chExt cx="1921323" cy="17306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1CEA7A-AD3D-6EE5-4BD7-0440785540AF}"/>
                </a:ext>
              </a:extLst>
            </p:cNvPr>
            <p:cNvSpPr/>
            <p:nvPr/>
          </p:nvSpPr>
          <p:spPr>
            <a:xfrm>
              <a:off x="1329248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57D3ED-BC5F-B240-685A-CA2E1297D49A}"/>
                </a:ext>
              </a:extLst>
            </p:cNvPr>
            <p:cNvSpPr/>
            <p:nvPr/>
          </p:nvSpPr>
          <p:spPr>
            <a:xfrm>
              <a:off x="775316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726C59-168A-5E34-BCFB-882CB8B6730A}"/>
                </a:ext>
              </a:extLst>
            </p:cNvPr>
            <p:cNvSpPr/>
            <p:nvPr/>
          </p:nvSpPr>
          <p:spPr>
            <a:xfrm>
              <a:off x="2422319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2EE89E-DAB5-2F02-6CCF-5162D370103D}"/>
                </a:ext>
              </a:extLst>
            </p:cNvPr>
            <p:cNvSpPr/>
            <p:nvPr/>
          </p:nvSpPr>
          <p:spPr>
            <a:xfrm>
              <a:off x="1868387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92188F-2124-EAFA-B52E-67005842C296}"/>
                </a:ext>
              </a:extLst>
            </p:cNvPr>
            <p:cNvSpPr/>
            <p:nvPr/>
          </p:nvSpPr>
          <p:spPr>
            <a:xfrm>
              <a:off x="1585998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7D7B68-99D9-4886-A1FE-D754B7422A59}"/>
                </a:ext>
              </a:extLst>
            </p:cNvPr>
            <p:cNvSpPr/>
            <p:nvPr/>
          </p:nvSpPr>
          <p:spPr>
            <a:xfrm>
              <a:off x="1032066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36B461-2644-610A-93F4-57BEB2DDE196}"/>
                </a:ext>
              </a:extLst>
            </p:cNvPr>
            <p:cNvSpPr/>
            <p:nvPr/>
          </p:nvSpPr>
          <p:spPr>
            <a:xfrm>
              <a:off x="2147999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154DA3-E5FA-065E-FBCE-197FC039A628}"/>
                </a:ext>
              </a:extLst>
            </p:cNvPr>
            <p:cNvSpPr/>
            <p:nvPr/>
          </p:nvSpPr>
          <p:spPr>
            <a:xfrm>
              <a:off x="1849238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629491-834C-08E9-1F62-40D5E7E23885}"/>
                </a:ext>
              </a:extLst>
            </p:cNvPr>
            <p:cNvSpPr/>
            <p:nvPr/>
          </p:nvSpPr>
          <p:spPr>
            <a:xfrm>
              <a:off x="1266213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2E0AE6-7664-9FE0-4275-D6E69E3DEE59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815489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D46131-DFE3-DDD1-7E30-F2016CB77E01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369421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E3EC2B-684F-A2F4-CC36-FD260ABAF1FC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2102534" y="1821893"/>
              <a:ext cx="4241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D62B31-4080-DC2D-6CAF-B9DEBE2CDB8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462492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670C0A-09AC-65B6-59BC-AF214C9316DF}"/>
                </a:ext>
              </a:extLst>
            </p:cNvPr>
            <p:cNvCxnSpPr>
              <a:cxnSpLocks/>
              <a:stCxn id="6" idx="4"/>
              <a:endCxn id="10" idx="1"/>
            </p:cNvCxnSpPr>
            <p:nvPr/>
          </p:nvCxnSpPr>
          <p:spPr>
            <a:xfrm>
              <a:off x="912476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02A479-FA2A-102E-21DE-ABB7A88A9A49}"/>
                </a:ext>
              </a:extLst>
            </p:cNvPr>
            <p:cNvCxnSpPr>
              <a:cxnSpLocks/>
              <a:stCxn id="5" idx="4"/>
              <a:endCxn id="10" idx="7"/>
            </p:cNvCxnSpPr>
            <p:nvPr/>
          </p:nvCxnSpPr>
          <p:spPr>
            <a:xfrm flipH="1">
              <a:off x="1266213" y="2277748"/>
              <a:ext cx="20019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F93E5D-121A-A809-0AB4-3B3A4A1560B8}"/>
                </a:ext>
              </a:extLst>
            </p:cNvPr>
            <p:cNvCxnSpPr>
              <a:cxnSpLocks/>
              <a:stCxn id="5" idx="4"/>
              <a:endCxn id="9" idx="1"/>
            </p:cNvCxnSpPr>
            <p:nvPr/>
          </p:nvCxnSpPr>
          <p:spPr>
            <a:xfrm>
              <a:off x="1466408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E019BE-ED2B-FE0C-2BEA-DA3F5BD3DCC5}"/>
                </a:ext>
              </a:extLst>
            </p:cNvPr>
            <p:cNvCxnSpPr>
              <a:cxnSpLocks/>
              <a:stCxn id="8" idx="4"/>
              <a:endCxn id="9" idx="7"/>
            </p:cNvCxnSpPr>
            <p:nvPr/>
          </p:nvCxnSpPr>
          <p:spPr>
            <a:xfrm flipH="1">
              <a:off x="1820145" y="2277748"/>
              <a:ext cx="185402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B74E72-4E82-406F-9178-17325CF6942B}"/>
                </a:ext>
              </a:extLst>
            </p:cNvPr>
            <p:cNvCxnSpPr>
              <a:cxnSpLocks/>
              <a:stCxn id="8" idx="4"/>
              <a:endCxn id="11" idx="1"/>
            </p:cNvCxnSpPr>
            <p:nvPr/>
          </p:nvCxnSpPr>
          <p:spPr>
            <a:xfrm>
              <a:off x="2005547" y="2277748"/>
              <a:ext cx="18262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FD1606-5B3F-4615-FFBF-405A20B98142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>
              <a:off x="1009463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E3047E-DC56-1690-F5BE-4223BE3129A1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>
              <a:off x="1563395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02FD92-B500-DDB5-B466-E0B14CA76FF0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908560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4E427FA-5677-BE12-0683-8C3789DAFFE4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>
              <a:off x="2656466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DD927A-1E57-05AE-A60C-57F7BF0B8AF4}"/>
                </a:ext>
              </a:extLst>
            </p:cNvPr>
            <p:cNvCxnSpPr>
              <a:cxnSpLocks/>
              <a:stCxn id="7" idx="4"/>
              <a:endCxn id="11" idx="7"/>
            </p:cNvCxnSpPr>
            <p:nvPr/>
          </p:nvCxnSpPr>
          <p:spPr>
            <a:xfrm flipH="1">
              <a:off x="2382146" y="2277748"/>
              <a:ext cx="17733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79712E-7D28-FA4C-F66A-67D59E85908A}"/>
                </a:ext>
              </a:extLst>
            </p:cNvPr>
            <p:cNvCxnSpPr>
              <a:cxnSpLocks/>
              <a:stCxn id="10" idx="4"/>
              <a:endCxn id="13" idx="1"/>
            </p:cNvCxnSpPr>
            <p:nvPr/>
          </p:nvCxnSpPr>
          <p:spPr>
            <a:xfrm>
              <a:off x="1169226" y="2840284"/>
              <a:ext cx="137160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B901C0-F9D9-0DA6-A982-2FBD6FF567AB}"/>
                </a:ext>
              </a:extLst>
            </p:cNvPr>
            <p:cNvCxnSpPr>
              <a:cxnSpLocks/>
              <a:stCxn id="9" idx="4"/>
              <a:endCxn id="13" idx="7"/>
            </p:cNvCxnSpPr>
            <p:nvPr/>
          </p:nvCxnSpPr>
          <p:spPr>
            <a:xfrm flipH="1">
              <a:off x="1500360" y="2840284"/>
              <a:ext cx="222798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D7A0D2-A12B-CAD2-1371-D121BFB940F7}"/>
                </a:ext>
              </a:extLst>
            </p:cNvPr>
            <p:cNvCxnSpPr>
              <a:cxnSpLocks/>
              <a:stCxn id="9" idx="4"/>
              <a:endCxn id="12" idx="1"/>
            </p:cNvCxnSpPr>
            <p:nvPr/>
          </p:nvCxnSpPr>
          <p:spPr>
            <a:xfrm>
              <a:off x="1723158" y="2840284"/>
              <a:ext cx="166253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01B64B-A008-1774-A87E-6B310349A08D}"/>
                </a:ext>
              </a:extLst>
            </p:cNvPr>
            <p:cNvCxnSpPr>
              <a:cxnSpLocks/>
              <a:stCxn id="11" idx="4"/>
              <a:endCxn id="12" idx="7"/>
            </p:cNvCxnSpPr>
            <p:nvPr/>
          </p:nvCxnSpPr>
          <p:spPr>
            <a:xfrm flipH="1">
              <a:off x="2083385" y="2840284"/>
              <a:ext cx="201774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6DB1205-65EF-4430-A4C0-D04CEAD67022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1403373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3B8132D-F40B-E49A-9CEC-58AC595B37D0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1986398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BDE8C2-E216-099F-4C81-3CA0C9D369EB}"/>
              </a:ext>
            </a:extLst>
          </p:cNvPr>
          <p:cNvSpPr txBox="1"/>
          <p:nvPr/>
        </p:nvSpPr>
        <p:spPr>
          <a:xfrm>
            <a:off x="946284" y="1329013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B06138-4793-B8EC-BA90-609F48FE3962}"/>
              </a:ext>
            </a:extLst>
          </p:cNvPr>
          <p:cNvSpPr txBox="1"/>
          <p:nvPr/>
        </p:nvSpPr>
        <p:spPr>
          <a:xfrm>
            <a:off x="1278744" y="1352799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3990AF-E25E-83E1-B9F3-A08ADC9FAE1A}"/>
              </a:ext>
            </a:extLst>
          </p:cNvPr>
          <p:cNvSpPr txBox="1"/>
          <p:nvPr/>
        </p:nvSpPr>
        <p:spPr>
          <a:xfrm>
            <a:off x="1594078" y="1335772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C3FB32-F5B5-BF28-B8E0-AA414739DF72}"/>
              </a:ext>
            </a:extLst>
          </p:cNvPr>
          <p:cNvSpPr txBox="1"/>
          <p:nvPr/>
        </p:nvSpPr>
        <p:spPr>
          <a:xfrm>
            <a:off x="983334" y="2022963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1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8EB246-57E5-BD9F-E96B-13FFC55FF8A1}"/>
              </a:ext>
            </a:extLst>
          </p:cNvPr>
          <p:cNvSpPr txBox="1"/>
          <p:nvPr/>
        </p:nvSpPr>
        <p:spPr>
          <a:xfrm>
            <a:off x="1870202" y="1333898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25BAED-E9A6-09A8-F013-048093116A92}"/>
              </a:ext>
            </a:extLst>
          </p:cNvPr>
          <p:cNvSpPr txBox="1"/>
          <p:nvPr/>
        </p:nvSpPr>
        <p:spPr>
          <a:xfrm>
            <a:off x="1500960" y="2017040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31E586-9FE1-2185-FBAD-67CE655192A6}"/>
              </a:ext>
            </a:extLst>
          </p:cNvPr>
          <p:cNvSpPr txBox="1"/>
          <p:nvPr/>
        </p:nvSpPr>
        <p:spPr>
          <a:xfrm>
            <a:off x="2319984" y="1278063"/>
            <a:ext cx="8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……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4CD840-D3E7-D768-8BCA-43EF34C7C314}"/>
              </a:ext>
            </a:extLst>
          </p:cNvPr>
          <p:cNvGrpSpPr/>
          <p:nvPr/>
        </p:nvGrpSpPr>
        <p:grpSpPr>
          <a:xfrm>
            <a:off x="3741717" y="1178768"/>
            <a:ext cx="3740347" cy="468627"/>
            <a:chOff x="4222123" y="1054282"/>
            <a:chExt cx="3740347" cy="46862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4C52DF-155F-3623-F6E0-8566557C0CBB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CC4014-D4D4-81DE-3764-F7E511273CD1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CAE67A-BA59-C493-8689-668E4A17EC60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a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CB9767-F4DB-BB42-789A-888E4C5617C7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9E26BB-AF7C-5C7B-9743-EBD18A1ABD09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2DBD5B6-72C9-FA20-6725-438FBF11AB4E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749FBC-88E0-159C-D195-014B39548F29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4C4D7E-892C-C061-6ABC-EB799736E88E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5D0C97-85E4-7844-8088-3AE565861405}"/>
              </a:ext>
            </a:extLst>
          </p:cNvPr>
          <p:cNvGrpSpPr/>
          <p:nvPr/>
        </p:nvGrpSpPr>
        <p:grpSpPr>
          <a:xfrm>
            <a:off x="3733743" y="1752501"/>
            <a:ext cx="3740347" cy="468627"/>
            <a:chOff x="4222123" y="1054282"/>
            <a:chExt cx="3740347" cy="46862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50E0E1-E958-17C3-C722-AC6E4B24E2C5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4A8211-2B1E-0CF9-41DE-40514461043B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DA0E0D-1415-9B47-8677-2F3603640026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b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8C3594E-E487-3512-95E6-EF010FD5FEDE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E8DF9F-ED9E-2ED0-63E2-19B664A4C9B1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134F89-8E31-766C-AE6D-504EB5435C73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D4F008-7F0F-DA3C-24E3-730FC8228C9B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DFC283B-55DD-ED50-F6F4-78426A81EA3D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868F25-7382-3C4A-9A53-29D36AC36A1F}"/>
              </a:ext>
            </a:extLst>
          </p:cNvPr>
          <p:cNvGrpSpPr/>
          <p:nvPr/>
        </p:nvGrpSpPr>
        <p:grpSpPr>
          <a:xfrm>
            <a:off x="3739364" y="2343012"/>
            <a:ext cx="3740347" cy="468627"/>
            <a:chOff x="4222123" y="1054282"/>
            <a:chExt cx="3740347" cy="46862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68F1D40-9D9C-FBF7-759A-2F036C97878D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B3198E7-707A-23EE-EF98-E52CE4EFD498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90E71A2-F780-0E22-C499-D7EF4C2C0041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c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8588C9-5F00-1841-90FD-0FC173036D3F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CE65CDA-BBD1-EADE-0922-3A97635C7DDE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5013193-B060-8F46-6516-226E1BD28E08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1CA1E95-9799-BA11-A34C-13913C6EA226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9E0BBC-C2E2-6C5A-225A-E8184A956856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3488503-8C68-6893-FB96-83B2A2F6F4EF}"/>
              </a:ext>
            </a:extLst>
          </p:cNvPr>
          <p:cNvGrpSpPr/>
          <p:nvPr/>
        </p:nvGrpSpPr>
        <p:grpSpPr>
          <a:xfrm>
            <a:off x="7978636" y="1186947"/>
            <a:ext cx="3740347" cy="468627"/>
            <a:chOff x="4222123" y="1054282"/>
            <a:chExt cx="3740347" cy="46862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3583E5D-D738-F24E-29AE-5603E9B7728D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CDBD5F-A0FA-EF9F-02A2-BC14BCEB314A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2EF67F0-F2DA-DECA-E389-9FA0C2F17194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L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D883E7-F4FF-096F-39BF-A76A2DBA0C16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EABB2A-E6ED-EC7B-A7AB-95D87A78066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F90E778-B679-F078-77A8-5A12086286DE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36AA87D-1AAD-0E65-2D64-82844FB3D724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B03DAC-A9FA-DC32-5029-92C2F4293C9A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DC9CD05-62C5-E23B-9795-C9648F7737B7}"/>
              </a:ext>
            </a:extLst>
          </p:cNvPr>
          <p:cNvGrpSpPr/>
          <p:nvPr/>
        </p:nvGrpSpPr>
        <p:grpSpPr>
          <a:xfrm>
            <a:off x="7970662" y="1760680"/>
            <a:ext cx="3740347" cy="468627"/>
            <a:chOff x="4222123" y="1054282"/>
            <a:chExt cx="3740347" cy="46862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68A4C82-7E4C-140E-995B-3B073BFD4681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2ABB19D-8B22-355D-AB29-86A8D2B16027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FABDE42-E5D5-4E43-4A21-6CE664E9631B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R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43F69FD-24AA-99EC-52A9-2AAAC5630B3D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1D73F89-2D07-B974-55E3-E92E9E7582A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2E96558-3010-8125-885D-8217D2722117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9B3728A-D28F-31A5-5DEE-E262033F83A4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B593A86-F16C-3258-A731-BAF68427B98C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588EF4-C480-F5B5-A097-A913F16417C9}"/>
              </a:ext>
            </a:extLst>
          </p:cNvPr>
          <p:cNvGrpSpPr/>
          <p:nvPr/>
        </p:nvGrpSpPr>
        <p:grpSpPr>
          <a:xfrm>
            <a:off x="7962835" y="2351191"/>
            <a:ext cx="3753795" cy="468627"/>
            <a:chOff x="4208675" y="1054282"/>
            <a:chExt cx="3753795" cy="46862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DFF9368-9714-CFD8-995E-BC60529286C9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D981BE-A7B3-6A9E-A9F4-D4460DD30CD8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254D29A-5FEE-4131-8B97-AC35D74A72F5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M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F34D8B2-2B92-23DC-EF8E-F04DAE36B734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DF54A55-3660-7685-2DA1-B0371E38EEE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E06A538-2413-A2AC-3CD3-845014F4CA18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14F9CE-A8EF-BF54-7AFF-EBE9190EF66A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99BD96F-97E3-D8CF-DB0B-6E1FC9D087BC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6942E44-2267-550D-652C-574663CCD5CE}"/>
              </a:ext>
            </a:extLst>
          </p:cNvPr>
          <p:cNvGrpSpPr/>
          <p:nvPr/>
        </p:nvGrpSpPr>
        <p:grpSpPr>
          <a:xfrm>
            <a:off x="7957214" y="2970969"/>
            <a:ext cx="3753795" cy="468627"/>
            <a:chOff x="4208675" y="1054282"/>
            <a:chExt cx="3753795" cy="46862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6F39D46-BA31-D5A2-A06C-76C2E380D3D3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B2223F-2613-129E-12D8-3774048104D1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9F722C-38E1-79D1-3991-4704AE3CC3E4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O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BE03F5-10A0-BCB9-922B-412B545A9A31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35AA80D-0DBD-8E46-9813-368CCFB01A5E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DC72BEB-20F8-9A90-38DD-BE91F53A3BA9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FEC3A0-B159-03C4-2D4F-BCAE9FE1FEAB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62B61B1-C38F-EA94-417E-748B28C7507A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F05FD19-2A55-4B4A-BDB9-25B3FE14BDC7}"/>
              </a:ext>
            </a:extLst>
          </p:cNvPr>
          <p:cNvGrpSpPr/>
          <p:nvPr/>
        </p:nvGrpSpPr>
        <p:grpSpPr>
          <a:xfrm>
            <a:off x="7957214" y="3613666"/>
            <a:ext cx="3753795" cy="468627"/>
            <a:chOff x="4208675" y="1054282"/>
            <a:chExt cx="3753795" cy="46862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8E40121-95C3-63B2-4285-38AA7ED0A92D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A0029AC-2CE1-C99D-5871-0A23AF3E3484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18DEB90-B318-37D7-A4CD-155D8848B3A4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Q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178EC07-1337-C832-1469-2F48DE13AD41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5F73E66-DDD0-92F7-9949-39CBDFF6235F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6A5CE4-0C7C-9E39-F0A5-3F97110D69DF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C410190-1DF9-CBFC-6436-F3C33AEEBCF7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47BC1EC-3771-3082-6F46-832E079D6D6A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0EEAE8-C066-4A45-B52C-9D70A1A0014A}"/>
                  </a:ext>
                </a:extLst>
              </p:cNvPr>
              <p:cNvSpPr/>
              <p:nvPr/>
            </p:nvSpPr>
            <p:spPr>
              <a:xfrm>
                <a:off x="2022630" y="3648064"/>
                <a:ext cx="5420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0EEAE8-C066-4A45-B52C-9D70A1A00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630" y="3648064"/>
                <a:ext cx="5420330" cy="461665"/>
              </a:xfrm>
              <a:prstGeom prst="rect">
                <a:avLst/>
              </a:prstGeom>
              <a:blipFill>
                <a:blip r:embed="rId3"/>
                <a:stretch>
                  <a:fillRect l="-337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Slide Number Placeholder 113">
            <a:extLst>
              <a:ext uri="{FF2B5EF4-FFF2-40B4-BE49-F238E27FC236}">
                <a16:creationId xmlns:a16="http://schemas.microsoft.com/office/drawing/2014/main" id="{BC25BE35-63A6-F5D4-5518-988FCF1A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6891-E52D-F3C2-35DB-0B74C54B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types of crypto-currencies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E18A-B1AA-D0EB-AB5C-9E98B33E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332" y="1443963"/>
            <a:ext cx="42248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26000+ crypto-currencies</a:t>
            </a: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https://coinmarketcap.com/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68694-A630-1E7F-9517-366C804CE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3" y="1194196"/>
            <a:ext cx="7261862" cy="544367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D8914D-DEE6-3743-79FC-6C46872C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82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35AE-2169-FC58-4CAA-10B57E69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of unity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458E3-D64F-3AAD-5EEA-573829603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244" y="1365837"/>
                <a:ext cx="11463638" cy="48380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n-</a:t>
                </a:r>
                <a:r>
                  <a:rPr lang="en-US" dirty="0" err="1"/>
                  <a:t>th</a:t>
                </a:r>
                <a:r>
                  <a:rPr lang="en-US" dirty="0"/>
                  <a:t> root of unity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 multiplicative subgroup of size n (power of 2)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Fast Fourier Transform (FFT) / Number Theoretic Transform (NTT) </a:t>
                </a:r>
              </a:p>
              <a:p>
                <a:r>
                  <a:rPr lang="en-US" dirty="0"/>
                  <a:t>Coefficients to evaluations in O(n log 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458E3-D64F-3AAD-5EEA-573829603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244" y="1365837"/>
                <a:ext cx="11463638" cy="4838020"/>
              </a:xfrm>
              <a:blipFill>
                <a:blip r:embed="rId2"/>
                <a:stretch>
                  <a:fillRect l="-1117" t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DF80F-F4BC-D612-74FC-C6DD132B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62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EFEC-5D58-7573-98B1-140E0023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Representation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8DCC-84D8-A05D-D927-B09DE0352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6928" y="4375412"/>
                <a:ext cx="12213668" cy="21329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where the vanishing polynomial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8DCC-84D8-A05D-D927-B09DE035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928" y="4375412"/>
                <a:ext cx="12213668" cy="2132964"/>
              </a:xfrm>
              <a:blipFill>
                <a:blip r:embed="rId2"/>
                <a:stretch>
                  <a:fillRect l="-150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E6B274-2AAA-E4C7-7A7B-12D121AD2A20}"/>
              </a:ext>
            </a:extLst>
          </p:cNvPr>
          <p:cNvGrpSpPr/>
          <p:nvPr/>
        </p:nvGrpSpPr>
        <p:grpSpPr>
          <a:xfrm>
            <a:off x="1198898" y="1698345"/>
            <a:ext cx="1921323" cy="1730655"/>
            <a:chOff x="775316" y="1821893"/>
            <a:chExt cx="1921323" cy="17306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1CEA7A-AD3D-6EE5-4BD7-0440785540AF}"/>
                </a:ext>
              </a:extLst>
            </p:cNvPr>
            <p:cNvSpPr/>
            <p:nvPr/>
          </p:nvSpPr>
          <p:spPr>
            <a:xfrm>
              <a:off x="1329248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57D3ED-BC5F-B240-685A-CA2E1297D49A}"/>
                </a:ext>
              </a:extLst>
            </p:cNvPr>
            <p:cNvSpPr/>
            <p:nvPr/>
          </p:nvSpPr>
          <p:spPr>
            <a:xfrm>
              <a:off x="775316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726C59-168A-5E34-BCFB-882CB8B6730A}"/>
                </a:ext>
              </a:extLst>
            </p:cNvPr>
            <p:cNvSpPr/>
            <p:nvPr/>
          </p:nvSpPr>
          <p:spPr>
            <a:xfrm>
              <a:off x="2422319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2EE89E-DAB5-2F02-6CCF-5162D370103D}"/>
                </a:ext>
              </a:extLst>
            </p:cNvPr>
            <p:cNvSpPr/>
            <p:nvPr/>
          </p:nvSpPr>
          <p:spPr>
            <a:xfrm>
              <a:off x="1868387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92188F-2124-EAFA-B52E-67005842C296}"/>
                </a:ext>
              </a:extLst>
            </p:cNvPr>
            <p:cNvSpPr/>
            <p:nvPr/>
          </p:nvSpPr>
          <p:spPr>
            <a:xfrm>
              <a:off x="1585998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7D7B68-99D9-4886-A1FE-D754B7422A59}"/>
                </a:ext>
              </a:extLst>
            </p:cNvPr>
            <p:cNvSpPr/>
            <p:nvPr/>
          </p:nvSpPr>
          <p:spPr>
            <a:xfrm>
              <a:off x="1032066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36B461-2644-610A-93F4-57BEB2DDE196}"/>
                </a:ext>
              </a:extLst>
            </p:cNvPr>
            <p:cNvSpPr/>
            <p:nvPr/>
          </p:nvSpPr>
          <p:spPr>
            <a:xfrm>
              <a:off x="2147999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154DA3-E5FA-065E-FBCE-197FC039A628}"/>
                </a:ext>
              </a:extLst>
            </p:cNvPr>
            <p:cNvSpPr/>
            <p:nvPr/>
          </p:nvSpPr>
          <p:spPr>
            <a:xfrm>
              <a:off x="1849238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629491-834C-08E9-1F62-40D5E7E23885}"/>
                </a:ext>
              </a:extLst>
            </p:cNvPr>
            <p:cNvSpPr/>
            <p:nvPr/>
          </p:nvSpPr>
          <p:spPr>
            <a:xfrm>
              <a:off x="1266213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2E0AE6-7664-9FE0-4275-D6E69E3DEE59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815489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D46131-DFE3-DDD1-7E30-F2016CB77E01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369421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E3EC2B-684F-A2F4-CC36-FD260ABAF1FC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2102534" y="1821893"/>
              <a:ext cx="4241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D62B31-4080-DC2D-6CAF-B9DEBE2CDB8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462492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670C0A-09AC-65B6-59BC-AF214C9316DF}"/>
                </a:ext>
              </a:extLst>
            </p:cNvPr>
            <p:cNvCxnSpPr>
              <a:cxnSpLocks/>
              <a:stCxn id="6" idx="4"/>
              <a:endCxn id="10" idx="1"/>
            </p:cNvCxnSpPr>
            <p:nvPr/>
          </p:nvCxnSpPr>
          <p:spPr>
            <a:xfrm>
              <a:off x="912476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02A479-FA2A-102E-21DE-ABB7A88A9A49}"/>
                </a:ext>
              </a:extLst>
            </p:cNvPr>
            <p:cNvCxnSpPr>
              <a:cxnSpLocks/>
              <a:stCxn id="5" idx="4"/>
              <a:endCxn id="10" idx="7"/>
            </p:cNvCxnSpPr>
            <p:nvPr/>
          </p:nvCxnSpPr>
          <p:spPr>
            <a:xfrm flipH="1">
              <a:off x="1266213" y="2277748"/>
              <a:ext cx="20019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F93E5D-121A-A809-0AB4-3B3A4A1560B8}"/>
                </a:ext>
              </a:extLst>
            </p:cNvPr>
            <p:cNvCxnSpPr>
              <a:cxnSpLocks/>
              <a:stCxn id="5" idx="4"/>
              <a:endCxn id="9" idx="1"/>
            </p:cNvCxnSpPr>
            <p:nvPr/>
          </p:nvCxnSpPr>
          <p:spPr>
            <a:xfrm>
              <a:off x="1466408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E019BE-ED2B-FE0C-2BEA-DA3F5BD3DCC5}"/>
                </a:ext>
              </a:extLst>
            </p:cNvPr>
            <p:cNvCxnSpPr>
              <a:cxnSpLocks/>
              <a:stCxn id="8" idx="4"/>
              <a:endCxn id="9" idx="7"/>
            </p:cNvCxnSpPr>
            <p:nvPr/>
          </p:nvCxnSpPr>
          <p:spPr>
            <a:xfrm flipH="1">
              <a:off x="1820145" y="2277748"/>
              <a:ext cx="185402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B74E72-4E82-406F-9178-17325CF6942B}"/>
                </a:ext>
              </a:extLst>
            </p:cNvPr>
            <p:cNvCxnSpPr>
              <a:cxnSpLocks/>
              <a:stCxn id="8" idx="4"/>
              <a:endCxn id="11" idx="1"/>
            </p:cNvCxnSpPr>
            <p:nvPr/>
          </p:nvCxnSpPr>
          <p:spPr>
            <a:xfrm>
              <a:off x="2005547" y="2277748"/>
              <a:ext cx="18262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FD1606-5B3F-4615-FFBF-405A20B98142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>
              <a:off x="1009463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E3047E-DC56-1690-F5BE-4223BE3129A1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>
              <a:off x="1563395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02FD92-B500-DDB5-B466-E0B14CA76FF0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908560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4E427FA-5677-BE12-0683-8C3789DAFFE4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>
              <a:off x="2656466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DD927A-1E57-05AE-A60C-57F7BF0B8AF4}"/>
                </a:ext>
              </a:extLst>
            </p:cNvPr>
            <p:cNvCxnSpPr>
              <a:cxnSpLocks/>
              <a:stCxn id="7" idx="4"/>
              <a:endCxn id="11" idx="7"/>
            </p:cNvCxnSpPr>
            <p:nvPr/>
          </p:nvCxnSpPr>
          <p:spPr>
            <a:xfrm flipH="1">
              <a:off x="2382146" y="2277748"/>
              <a:ext cx="17733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79712E-7D28-FA4C-F66A-67D59E85908A}"/>
                </a:ext>
              </a:extLst>
            </p:cNvPr>
            <p:cNvCxnSpPr>
              <a:cxnSpLocks/>
              <a:stCxn id="10" idx="4"/>
              <a:endCxn id="13" idx="1"/>
            </p:cNvCxnSpPr>
            <p:nvPr/>
          </p:nvCxnSpPr>
          <p:spPr>
            <a:xfrm>
              <a:off x="1169226" y="2840284"/>
              <a:ext cx="137160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B901C0-F9D9-0DA6-A982-2FBD6FF567AB}"/>
                </a:ext>
              </a:extLst>
            </p:cNvPr>
            <p:cNvCxnSpPr>
              <a:cxnSpLocks/>
              <a:stCxn id="9" idx="4"/>
              <a:endCxn id="13" idx="7"/>
            </p:cNvCxnSpPr>
            <p:nvPr/>
          </p:nvCxnSpPr>
          <p:spPr>
            <a:xfrm flipH="1">
              <a:off x="1500360" y="2840284"/>
              <a:ext cx="222798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D7A0D2-A12B-CAD2-1371-D121BFB940F7}"/>
                </a:ext>
              </a:extLst>
            </p:cNvPr>
            <p:cNvCxnSpPr>
              <a:cxnSpLocks/>
              <a:stCxn id="9" idx="4"/>
              <a:endCxn id="12" idx="1"/>
            </p:cNvCxnSpPr>
            <p:nvPr/>
          </p:nvCxnSpPr>
          <p:spPr>
            <a:xfrm>
              <a:off x="1723158" y="2840284"/>
              <a:ext cx="166253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01B64B-A008-1774-A87E-6B310349A08D}"/>
                </a:ext>
              </a:extLst>
            </p:cNvPr>
            <p:cNvCxnSpPr>
              <a:cxnSpLocks/>
              <a:stCxn id="11" idx="4"/>
              <a:endCxn id="12" idx="7"/>
            </p:cNvCxnSpPr>
            <p:nvPr/>
          </p:nvCxnSpPr>
          <p:spPr>
            <a:xfrm flipH="1">
              <a:off x="2083385" y="2840284"/>
              <a:ext cx="201774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6DB1205-65EF-4430-A4C0-D04CEAD67022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1403373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3B8132D-F40B-E49A-9CEC-58AC595B37D0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1986398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BDE8C2-E216-099F-4C81-3CA0C9D369EB}"/>
              </a:ext>
            </a:extLst>
          </p:cNvPr>
          <p:cNvSpPr txBox="1"/>
          <p:nvPr/>
        </p:nvSpPr>
        <p:spPr>
          <a:xfrm>
            <a:off x="946284" y="1329013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B06138-4793-B8EC-BA90-609F48FE3962}"/>
              </a:ext>
            </a:extLst>
          </p:cNvPr>
          <p:cNvSpPr txBox="1"/>
          <p:nvPr/>
        </p:nvSpPr>
        <p:spPr>
          <a:xfrm>
            <a:off x="1278744" y="1352799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3990AF-E25E-83E1-B9F3-A08ADC9FAE1A}"/>
              </a:ext>
            </a:extLst>
          </p:cNvPr>
          <p:cNvSpPr txBox="1"/>
          <p:nvPr/>
        </p:nvSpPr>
        <p:spPr>
          <a:xfrm>
            <a:off x="1594078" y="1335772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C3FB32-F5B5-BF28-B8E0-AA414739DF72}"/>
              </a:ext>
            </a:extLst>
          </p:cNvPr>
          <p:cNvSpPr txBox="1"/>
          <p:nvPr/>
        </p:nvSpPr>
        <p:spPr>
          <a:xfrm>
            <a:off x="983334" y="2022963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1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8EB246-57E5-BD9F-E96B-13FFC55FF8A1}"/>
              </a:ext>
            </a:extLst>
          </p:cNvPr>
          <p:cNvSpPr txBox="1"/>
          <p:nvPr/>
        </p:nvSpPr>
        <p:spPr>
          <a:xfrm>
            <a:off x="1870202" y="1333898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25BAED-E9A6-09A8-F013-048093116A92}"/>
              </a:ext>
            </a:extLst>
          </p:cNvPr>
          <p:cNvSpPr txBox="1"/>
          <p:nvPr/>
        </p:nvSpPr>
        <p:spPr>
          <a:xfrm>
            <a:off x="1500960" y="2017040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31E586-9FE1-2185-FBAD-67CE655192A6}"/>
              </a:ext>
            </a:extLst>
          </p:cNvPr>
          <p:cNvSpPr txBox="1"/>
          <p:nvPr/>
        </p:nvSpPr>
        <p:spPr>
          <a:xfrm>
            <a:off x="2319984" y="1278063"/>
            <a:ext cx="8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……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4CD840-D3E7-D768-8BCA-43EF34C7C314}"/>
              </a:ext>
            </a:extLst>
          </p:cNvPr>
          <p:cNvGrpSpPr/>
          <p:nvPr/>
        </p:nvGrpSpPr>
        <p:grpSpPr>
          <a:xfrm>
            <a:off x="3741717" y="1178768"/>
            <a:ext cx="3740347" cy="468627"/>
            <a:chOff x="4222123" y="1054282"/>
            <a:chExt cx="3740347" cy="46862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4C52DF-155F-3623-F6E0-8566557C0CBB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CC4014-D4D4-81DE-3764-F7E511273CD1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CAE67A-BA59-C493-8689-668E4A17EC60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a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CB9767-F4DB-BB42-789A-888E4C5617C7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9E26BB-AF7C-5C7B-9743-EBD18A1ABD09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2DBD5B6-72C9-FA20-6725-438FBF11AB4E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749FBC-88E0-159C-D195-014B39548F29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4C4D7E-892C-C061-6ABC-EB799736E88E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5D0C97-85E4-7844-8088-3AE565861405}"/>
              </a:ext>
            </a:extLst>
          </p:cNvPr>
          <p:cNvGrpSpPr/>
          <p:nvPr/>
        </p:nvGrpSpPr>
        <p:grpSpPr>
          <a:xfrm>
            <a:off x="3733743" y="1752501"/>
            <a:ext cx="3740347" cy="468627"/>
            <a:chOff x="4222123" y="1054282"/>
            <a:chExt cx="3740347" cy="46862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50E0E1-E958-17C3-C722-AC6E4B24E2C5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4A8211-2B1E-0CF9-41DE-40514461043B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DA0E0D-1415-9B47-8677-2F3603640026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b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8C3594E-E487-3512-95E6-EF010FD5FEDE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E8DF9F-ED9E-2ED0-63E2-19B664A4C9B1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134F89-8E31-766C-AE6D-504EB5435C73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D4F008-7F0F-DA3C-24E3-730FC8228C9B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DFC283B-55DD-ED50-F6F4-78426A81EA3D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868F25-7382-3C4A-9A53-29D36AC36A1F}"/>
              </a:ext>
            </a:extLst>
          </p:cNvPr>
          <p:cNvGrpSpPr/>
          <p:nvPr/>
        </p:nvGrpSpPr>
        <p:grpSpPr>
          <a:xfrm>
            <a:off x="3739364" y="2343012"/>
            <a:ext cx="3740347" cy="468627"/>
            <a:chOff x="4222123" y="1054282"/>
            <a:chExt cx="3740347" cy="46862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68F1D40-9D9C-FBF7-759A-2F036C97878D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B3198E7-707A-23EE-EF98-E52CE4EFD498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90E71A2-F780-0E22-C499-D7EF4C2C0041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c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8588C9-5F00-1841-90FD-0FC173036D3F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CE65CDA-BBD1-EADE-0922-3A97635C7DDE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5013193-B060-8F46-6516-226E1BD28E08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1CA1E95-9799-BA11-A34C-13913C6EA226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9E0BBC-C2E2-6C5A-225A-E8184A956856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3488503-8C68-6893-FB96-83B2A2F6F4EF}"/>
              </a:ext>
            </a:extLst>
          </p:cNvPr>
          <p:cNvGrpSpPr/>
          <p:nvPr/>
        </p:nvGrpSpPr>
        <p:grpSpPr>
          <a:xfrm>
            <a:off x="7978636" y="1186947"/>
            <a:ext cx="3740347" cy="468627"/>
            <a:chOff x="4222123" y="1054282"/>
            <a:chExt cx="3740347" cy="46862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3583E5D-D738-F24E-29AE-5603E9B7728D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CDBD5F-A0FA-EF9F-02A2-BC14BCEB314A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2EF67F0-F2DA-DECA-E389-9FA0C2F17194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L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D883E7-F4FF-096F-39BF-A76A2DBA0C16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EABB2A-E6ED-EC7B-A7AB-95D87A78066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F90E778-B679-F078-77A8-5A12086286DE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36AA87D-1AAD-0E65-2D64-82844FB3D724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B03DAC-A9FA-DC32-5029-92C2F4293C9A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DC9CD05-62C5-E23B-9795-C9648F7737B7}"/>
              </a:ext>
            </a:extLst>
          </p:cNvPr>
          <p:cNvGrpSpPr/>
          <p:nvPr/>
        </p:nvGrpSpPr>
        <p:grpSpPr>
          <a:xfrm>
            <a:off x="7970662" y="1760680"/>
            <a:ext cx="3740347" cy="468627"/>
            <a:chOff x="4222123" y="1054282"/>
            <a:chExt cx="3740347" cy="46862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68A4C82-7E4C-140E-995B-3B073BFD4681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2ABB19D-8B22-355D-AB29-86A8D2B16027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FABDE42-E5D5-4E43-4A21-6CE664E9631B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R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43F69FD-24AA-99EC-52A9-2AAAC5630B3D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1D73F89-2D07-B974-55E3-E92E9E7582A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2E96558-3010-8125-885D-8217D2722117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9B3728A-D28F-31A5-5DEE-E262033F83A4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B593A86-F16C-3258-A731-BAF68427B98C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588EF4-C480-F5B5-A097-A913F16417C9}"/>
              </a:ext>
            </a:extLst>
          </p:cNvPr>
          <p:cNvGrpSpPr/>
          <p:nvPr/>
        </p:nvGrpSpPr>
        <p:grpSpPr>
          <a:xfrm>
            <a:off x="7962835" y="2351191"/>
            <a:ext cx="3753795" cy="468627"/>
            <a:chOff x="4208675" y="1054282"/>
            <a:chExt cx="3753795" cy="46862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DFF9368-9714-CFD8-995E-BC60529286C9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D981BE-A7B3-6A9E-A9F4-D4460DD30CD8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254D29A-5FEE-4131-8B97-AC35D74A72F5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M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F34D8B2-2B92-23DC-EF8E-F04DAE36B734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DF54A55-3660-7685-2DA1-B0371E38EEE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E06A538-2413-A2AC-3CD3-845014F4CA18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14F9CE-A8EF-BF54-7AFF-EBE9190EF66A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99BD96F-97E3-D8CF-DB0B-6E1FC9D087BC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6942E44-2267-550D-652C-574663CCD5CE}"/>
              </a:ext>
            </a:extLst>
          </p:cNvPr>
          <p:cNvGrpSpPr/>
          <p:nvPr/>
        </p:nvGrpSpPr>
        <p:grpSpPr>
          <a:xfrm>
            <a:off x="7957214" y="2970969"/>
            <a:ext cx="3753795" cy="468627"/>
            <a:chOff x="4208675" y="1054282"/>
            <a:chExt cx="3753795" cy="46862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6F39D46-BA31-D5A2-A06C-76C2E380D3D3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B2223F-2613-129E-12D8-3774048104D1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9F722C-38E1-79D1-3991-4704AE3CC3E4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O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BE03F5-10A0-BCB9-922B-412B545A9A31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35AA80D-0DBD-8E46-9813-368CCFB01A5E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DC72BEB-20F8-9A90-38DD-BE91F53A3BA9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FEC3A0-B159-03C4-2D4F-BCAE9FE1FEAB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62B61B1-C38F-EA94-417E-748B28C7507A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F05FD19-2A55-4B4A-BDB9-25B3FE14BDC7}"/>
              </a:ext>
            </a:extLst>
          </p:cNvPr>
          <p:cNvGrpSpPr/>
          <p:nvPr/>
        </p:nvGrpSpPr>
        <p:grpSpPr>
          <a:xfrm>
            <a:off x="7957214" y="3613666"/>
            <a:ext cx="3753795" cy="468627"/>
            <a:chOff x="4208675" y="1054282"/>
            <a:chExt cx="3753795" cy="46862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8E40121-95C3-63B2-4285-38AA7ED0A92D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A0029AC-2CE1-C99D-5871-0A23AF3E3484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18DEB90-B318-37D7-A4CD-155D8848B3A4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Q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178EC07-1337-C832-1469-2F48DE13AD41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5F73E66-DDD0-92F7-9949-39CBDFF6235F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6A5CE4-0C7C-9E39-F0A5-3F97110D69DF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C410190-1DF9-CBFC-6436-F3C33AEEBCF7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47BC1EC-3771-3082-6F46-832E079D6D6A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0EEAE8-C066-4A45-B52C-9D70A1A0014A}"/>
                  </a:ext>
                </a:extLst>
              </p:cNvPr>
              <p:cNvSpPr/>
              <p:nvPr/>
            </p:nvSpPr>
            <p:spPr>
              <a:xfrm>
                <a:off x="2022630" y="3648064"/>
                <a:ext cx="5420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0EEAE8-C066-4A45-B52C-9D70A1A00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630" y="3648064"/>
                <a:ext cx="5420330" cy="461665"/>
              </a:xfrm>
              <a:prstGeom prst="rect">
                <a:avLst/>
              </a:prstGeom>
              <a:blipFill>
                <a:blip r:embed="rId3"/>
                <a:stretch>
                  <a:fillRect l="-337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Slide Number Placeholder 113">
            <a:extLst>
              <a:ext uri="{FF2B5EF4-FFF2-40B4-BE49-F238E27FC236}">
                <a16:creationId xmlns:a16="http://schemas.microsoft.com/office/drawing/2014/main" id="{BC25BE35-63A6-F5D4-5518-988FCF1A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3CFE-776C-04E5-BD02-55F733ED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Vanishing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3E9BE-07DF-ED02-3C40-421ADB1AB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3E9BE-07DF-ED02-3C40-421ADB1AB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1918C-508F-3D62-595B-E4AFC3A4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2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EFEC-5D58-7573-98B1-140E0023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Representation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8DCC-84D8-A05D-D927-B09DE0352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6928" y="4375412"/>
                <a:ext cx="12213668" cy="21329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where the vanishing polynomial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8DCC-84D8-A05D-D927-B09DE0352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928" y="4375412"/>
                <a:ext cx="12213668" cy="2132964"/>
              </a:xfrm>
              <a:blipFill>
                <a:blip r:embed="rId2"/>
                <a:stretch>
                  <a:fillRect l="-150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E6B274-2AAA-E4C7-7A7B-12D121AD2A20}"/>
              </a:ext>
            </a:extLst>
          </p:cNvPr>
          <p:cNvGrpSpPr/>
          <p:nvPr/>
        </p:nvGrpSpPr>
        <p:grpSpPr>
          <a:xfrm>
            <a:off x="1198898" y="1698345"/>
            <a:ext cx="1921323" cy="1730655"/>
            <a:chOff x="775316" y="1821893"/>
            <a:chExt cx="1921323" cy="17306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1CEA7A-AD3D-6EE5-4BD7-0440785540AF}"/>
                </a:ext>
              </a:extLst>
            </p:cNvPr>
            <p:cNvSpPr/>
            <p:nvPr/>
          </p:nvSpPr>
          <p:spPr>
            <a:xfrm>
              <a:off x="1329248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57D3ED-BC5F-B240-685A-CA2E1297D49A}"/>
                </a:ext>
              </a:extLst>
            </p:cNvPr>
            <p:cNvSpPr/>
            <p:nvPr/>
          </p:nvSpPr>
          <p:spPr>
            <a:xfrm>
              <a:off x="775316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726C59-168A-5E34-BCFB-882CB8B6730A}"/>
                </a:ext>
              </a:extLst>
            </p:cNvPr>
            <p:cNvSpPr/>
            <p:nvPr/>
          </p:nvSpPr>
          <p:spPr>
            <a:xfrm>
              <a:off x="2422319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2EE89E-DAB5-2F02-6CCF-5162D370103D}"/>
                </a:ext>
              </a:extLst>
            </p:cNvPr>
            <p:cNvSpPr/>
            <p:nvPr/>
          </p:nvSpPr>
          <p:spPr>
            <a:xfrm>
              <a:off x="1868387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92188F-2124-EAFA-B52E-67005842C296}"/>
                </a:ext>
              </a:extLst>
            </p:cNvPr>
            <p:cNvSpPr/>
            <p:nvPr/>
          </p:nvSpPr>
          <p:spPr>
            <a:xfrm>
              <a:off x="1585998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7D7B68-99D9-4886-A1FE-D754B7422A59}"/>
                </a:ext>
              </a:extLst>
            </p:cNvPr>
            <p:cNvSpPr/>
            <p:nvPr/>
          </p:nvSpPr>
          <p:spPr>
            <a:xfrm>
              <a:off x="1032066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36B461-2644-610A-93F4-57BEB2DDE196}"/>
                </a:ext>
              </a:extLst>
            </p:cNvPr>
            <p:cNvSpPr/>
            <p:nvPr/>
          </p:nvSpPr>
          <p:spPr>
            <a:xfrm>
              <a:off x="2147999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154DA3-E5FA-065E-FBCE-197FC039A628}"/>
                </a:ext>
              </a:extLst>
            </p:cNvPr>
            <p:cNvSpPr/>
            <p:nvPr/>
          </p:nvSpPr>
          <p:spPr>
            <a:xfrm>
              <a:off x="1849238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629491-834C-08E9-1F62-40D5E7E23885}"/>
                </a:ext>
              </a:extLst>
            </p:cNvPr>
            <p:cNvSpPr/>
            <p:nvPr/>
          </p:nvSpPr>
          <p:spPr>
            <a:xfrm>
              <a:off x="1266213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2E0AE6-7664-9FE0-4275-D6E69E3DEE59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815489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D46131-DFE3-DDD1-7E30-F2016CB77E01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369421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E3EC2B-684F-A2F4-CC36-FD260ABAF1FC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2102534" y="1821893"/>
              <a:ext cx="4241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D62B31-4080-DC2D-6CAF-B9DEBE2CDB8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462492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670C0A-09AC-65B6-59BC-AF214C9316DF}"/>
                </a:ext>
              </a:extLst>
            </p:cNvPr>
            <p:cNvCxnSpPr>
              <a:cxnSpLocks/>
              <a:stCxn id="6" idx="4"/>
              <a:endCxn id="10" idx="1"/>
            </p:cNvCxnSpPr>
            <p:nvPr/>
          </p:nvCxnSpPr>
          <p:spPr>
            <a:xfrm>
              <a:off x="912476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02A479-FA2A-102E-21DE-ABB7A88A9A49}"/>
                </a:ext>
              </a:extLst>
            </p:cNvPr>
            <p:cNvCxnSpPr>
              <a:cxnSpLocks/>
              <a:stCxn id="5" idx="4"/>
              <a:endCxn id="10" idx="7"/>
            </p:cNvCxnSpPr>
            <p:nvPr/>
          </p:nvCxnSpPr>
          <p:spPr>
            <a:xfrm flipH="1">
              <a:off x="1266213" y="2277748"/>
              <a:ext cx="20019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F93E5D-121A-A809-0AB4-3B3A4A1560B8}"/>
                </a:ext>
              </a:extLst>
            </p:cNvPr>
            <p:cNvCxnSpPr>
              <a:cxnSpLocks/>
              <a:stCxn id="5" idx="4"/>
              <a:endCxn id="9" idx="1"/>
            </p:cNvCxnSpPr>
            <p:nvPr/>
          </p:nvCxnSpPr>
          <p:spPr>
            <a:xfrm>
              <a:off x="1466408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E019BE-ED2B-FE0C-2BEA-DA3F5BD3DCC5}"/>
                </a:ext>
              </a:extLst>
            </p:cNvPr>
            <p:cNvCxnSpPr>
              <a:cxnSpLocks/>
              <a:stCxn id="8" idx="4"/>
              <a:endCxn id="9" idx="7"/>
            </p:cNvCxnSpPr>
            <p:nvPr/>
          </p:nvCxnSpPr>
          <p:spPr>
            <a:xfrm flipH="1">
              <a:off x="1820145" y="2277748"/>
              <a:ext cx="185402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B74E72-4E82-406F-9178-17325CF6942B}"/>
                </a:ext>
              </a:extLst>
            </p:cNvPr>
            <p:cNvCxnSpPr>
              <a:cxnSpLocks/>
              <a:stCxn id="8" idx="4"/>
              <a:endCxn id="11" idx="1"/>
            </p:cNvCxnSpPr>
            <p:nvPr/>
          </p:nvCxnSpPr>
          <p:spPr>
            <a:xfrm>
              <a:off x="2005547" y="2277748"/>
              <a:ext cx="18262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FD1606-5B3F-4615-FFBF-405A20B98142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>
              <a:off x="1009463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E3047E-DC56-1690-F5BE-4223BE3129A1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>
              <a:off x="1563395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02FD92-B500-DDB5-B466-E0B14CA76FF0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908560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4E427FA-5677-BE12-0683-8C3789DAFFE4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>
              <a:off x="2656466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DD927A-1E57-05AE-A60C-57F7BF0B8AF4}"/>
                </a:ext>
              </a:extLst>
            </p:cNvPr>
            <p:cNvCxnSpPr>
              <a:cxnSpLocks/>
              <a:stCxn id="7" idx="4"/>
              <a:endCxn id="11" idx="7"/>
            </p:cNvCxnSpPr>
            <p:nvPr/>
          </p:nvCxnSpPr>
          <p:spPr>
            <a:xfrm flipH="1">
              <a:off x="2382146" y="2277748"/>
              <a:ext cx="17733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79712E-7D28-FA4C-F66A-67D59E85908A}"/>
                </a:ext>
              </a:extLst>
            </p:cNvPr>
            <p:cNvCxnSpPr>
              <a:cxnSpLocks/>
              <a:stCxn id="10" idx="4"/>
              <a:endCxn id="13" idx="1"/>
            </p:cNvCxnSpPr>
            <p:nvPr/>
          </p:nvCxnSpPr>
          <p:spPr>
            <a:xfrm>
              <a:off x="1169226" y="2840284"/>
              <a:ext cx="137160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B901C0-F9D9-0DA6-A982-2FBD6FF567AB}"/>
                </a:ext>
              </a:extLst>
            </p:cNvPr>
            <p:cNvCxnSpPr>
              <a:cxnSpLocks/>
              <a:stCxn id="9" idx="4"/>
              <a:endCxn id="13" idx="7"/>
            </p:cNvCxnSpPr>
            <p:nvPr/>
          </p:nvCxnSpPr>
          <p:spPr>
            <a:xfrm flipH="1">
              <a:off x="1500360" y="2840284"/>
              <a:ext cx="222798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D7A0D2-A12B-CAD2-1371-D121BFB940F7}"/>
                </a:ext>
              </a:extLst>
            </p:cNvPr>
            <p:cNvCxnSpPr>
              <a:cxnSpLocks/>
              <a:stCxn id="9" idx="4"/>
              <a:endCxn id="12" idx="1"/>
            </p:cNvCxnSpPr>
            <p:nvPr/>
          </p:nvCxnSpPr>
          <p:spPr>
            <a:xfrm>
              <a:off x="1723158" y="2840284"/>
              <a:ext cx="166253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01B64B-A008-1774-A87E-6B310349A08D}"/>
                </a:ext>
              </a:extLst>
            </p:cNvPr>
            <p:cNvCxnSpPr>
              <a:cxnSpLocks/>
              <a:stCxn id="11" idx="4"/>
              <a:endCxn id="12" idx="7"/>
            </p:cNvCxnSpPr>
            <p:nvPr/>
          </p:nvCxnSpPr>
          <p:spPr>
            <a:xfrm flipH="1">
              <a:off x="2083385" y="2840284"/>
              <a:ext cx="201774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6DB1205-65EF-4430-A4C0-D04CEAD67022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1403373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3B8132D-F40B-E49A-9CEC-58AC595B37D0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1986398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BDE8C2-E216-099F-4C81-3CA0C9D369EB}"/>
              </a:ext>
            </a:extLst>
          </p:cNvPr>
          <p:cNvSpPr txBox="1"/>
          <p:nvPr/>
        </p:nvSpPr>
        <p:spPr>
          <a:xfrm>
            <a:off x="946284" y="1329013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B06138-4793-B8EC-BA90-609F48FE3962}"/>
              </a:ext>
            </a:extLst>
          </p:cNvPr>
          <p:cNvSpPr txBox="1"/>
          <p:nvPr/>
        </p:nvSpPr>
        <p:spPr>
          <a:xfrm>
            <a:off x="1278744" y="1352799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3990AF-E25E-83E1-B9F3-A08ADC9FAE1A}"/>
              </a:ext>
            </a:extLst>
          </p:cNvPr>
          <p:cNvSpPr txBox="1"/>
          <p:nvPr/>
        </p:nvSpPr>
        <p:spPr>
          <a:xfrm>
            <a:off x="1594078" y="1335772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C3FB32-F5B5-BF28-B8E0-AA414739DF72}"/>
              </a:ext>
            </a:extLst>
          </p:cNvPr>
          <p:cNvSpPr txBox="1"/>
          <p:nvPr/>
        </p:nvSpPr>
        <p:spPr>
          <a:xfrm>
            <a:off x="983334" y="2022963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1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8EB246-57E5-BD9F-E96B-13FFC55FF8A1}"/>
              </a:ext>
            </a:extLst>
          </p:cNvPr>
          <p:cNvSpPr txBox="1"/>
          <p:nvPr/>
        </p:nvSpPr>
        <p:spPr>
          <a:xfrm>
            <a:off x="1870202" y="1333898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25BAED-E9A6-09A8-F013-048093116A92}"/>
              </a:ext>
            </a:extLst>
          </p:cNvPr>
          <p:cNvSpPr txBox="1"/>
          <p:nvPr/>
        </p:nvSpPr>
        <p:spPr>
          <a:xfrm>
            <a:off x="1500960" y="2017040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31E586-9FE1-2185-FBAD-67CE655192A6}"/>
              </a:ext>
            </a:extLst>
          </p:cNvPr>
          <p:cNvSpPr txBox="1"/>
          <p:nvPr/>
        </p:nvSpPr>
        <p:spPr>
          <a:xfrm>
            <a:off x="2319984" y="1278063"/>
            <a:ext cx="8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……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4CD840-D3E7-D768-8BCA-43EF34C7C314}"/>
              </a:ext>
            </a:extLst>
          </p:cNvPr>
          <p:cNvGrpSpPr/>
          <p:nvPr/>
        </p:nvGrpSpPr>
        <p:grpSpPr>
          <a:xfrm>
            <a:off x="3741717" y="1178768"/>
            <a:ext cx="3740347" cy="468627"/>
            <a:chOff x="4222123" y="1054282"/>
            <a:chExt cx="3740347" cy="46862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4C52DF-155F-3623-F6E0-8566557C0CBB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CC4014-D4D4-81DE-3764-F7E511273CD1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CAE67A-BA59-C493-8689-668E4A17EC60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a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CB9767-F4DB-BB42-789A-888E4C5617C7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9E26BB-AF7C-5C7B-9743-EBD18A1ABD09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2DBD5B6-72C9-FA20-6725-438FBF11AB4E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749FBC-88E0-159C-D195-014B39548F29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4C4D7E-892C-C061-6ABC-EB799736E88E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5D0C97-85E4-7844-8088-3AE565861405}"/>
              </a:ext>
            </a:extLst>
          </p:cNvPr>
          <p:cNvGrpSpPr/>
          <p:nvPr/>
        </p:nvGrpSpPr>
        <p:grpSpPr>
          <a:xfrm>
            <a:off x="3733743" y="1752501"/>
            <a:ext cx="3740347" cy="468627"/>
            <a:chOff x="4222123" y="1054282"/>
            <a:chExt cx="3740347" cy="46862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50E0E1-E958-17C3-C722-AC6E4B24E2C5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4A8211-2B1E-0CF9-41DE-40514461043B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DA0E0D-1415-9B47-8677-2F3603640026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b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8C3594E-E487-3512-95E6-EF010FD5FEDE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E8DF9F-ED9E-2ED0-63E2-19B664A4C9B1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134F89-8E31-766C-AE6D-504EB5435C73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D4F008-7F0F-DA3C-24E3-730FC8228C9B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DFC283B-55DD-ED50-F6F4-78426A81EA3D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868F25-7382-3C4A-9A53-29D36AC36A1F}"/>
              </a:ext>
            </a:extLst>
          </p:cNvPr>
          <p:cNvGrpSpPr/>
          <p:nvPr/>
        </p:nvGrpSpPr>
        <p:grpSpPr>
          <a:xfrm>
            <a:off x="3739364" y="2343012"/>
            <a:ext cx="3740347" cy="468627"/>
            <a:chOff x="4222123" y="1054282"/>
            <a:chExt cx="3740347" cy="46862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68F1D40-9D9C-FBF7-759A-2F036C97878D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B3198E7-707A-23EE-EF98-E52CE4EFD498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90E71A2-F780-0E22-C499-D7EF4C2C0041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c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8588C9-5F00-1841-90FD-0FC173036D3F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CE65CDA-BBD1-EADE-0922-3A97635C7DDE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5013193-B060-8F46-6516-226E1BD28E08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1CA1E95-9799-BA11-A34C-13913C6EA226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9E0BBC-C2E2-6C5A-225A-E8184A956856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3488503-8C68-6893-FB96-83B2A2F6F4EF}"/>
              </a:ext>
            </a:extLst>
          </p:cNvPr>
          <p:cNvGrpSpPr/>
          <p:nvPr/>
        </p:nvGrpSpPr>
        <p:grpSpPr>
          <a:xfrm>
            <a:off x="7978636" y="1186947"/>
            <a:ext cx="3740347" cy="468627"/>
            <a:chOff x="4222123" y="1054282"/>
            <a:chExt cx="3740347" cy="46862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3583E5D-D738-F24E-29AE-5603E9B7728D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CDBD5F-A0FA-EF9F-02A2-BC14BCEB314A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2EF67F0-F2DA-DECA-E389-9FA0C2F17194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L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D883E7-F4FF-096F-39BF-A76A2DBA0C16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EABB2A-E6ED-EC7B-A7AB-95D87A78066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F90E778-B679-F078-77A8-5A12086286DE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36AA87D-1AAD-0E65-2D64-82844FB3D724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B03DAC-A9FA-DC32-5029-92C2F4293C9A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L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DC9CD05-62C5-E23B-9795-C9648F7737B7}"/>
              </a:ext>
            </a:extLst>
          </p:cNvPr>
          <p:cNvGrpSpPr/>
          <p:nvPr/>
        </p:nvGrpSpPr>
        <p:grpSpPr>
          <a:xfrm>
            <a:off x="7970662" y="1760680"/>
            <a:ext cx="3740347" cy="468627"/>
            <a:chOff x="4222123" y="1054282"/>
            <a:chExt cx="3740347" cy="46862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68A4C82-7E4C-140E-995B-3B073BFD4681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2ABB19D-8B22-355D-AB29-86A8D2B16027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FABDE42-E5D5-4E43-4A21-6CE664E9631B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R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43F69FD-24AA-99EC-52A9-2AAAC5630B3D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1D73F89-2D07-B974-55E3-E92E9E7582A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2E96558-3010-8125-885D-8217D2722117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9B3728A-D28F-31A5-5DEE-E262033F83A4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B593A86-F16C-3258-A731-BAF68427B98C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588EF4-C480-F5B5-A097-A913F16417C9}"/>
              </a:ext>
            </a:extLst>
          </p:cNvPr>
          <p:cNvGrpSpPr/>
          <p:nvPr/>
        </p:nvGrpSpPr>
        <p:grpSpPr>
          <a:xfrm>
            <a:off x="7962835" y="2351191"/>
            <a:ext cx="3753795" cy="468627"/>
            <a:chOff x="4208675" y="1054282"/>
            <a:chExt cx="3753795" cy="46862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DFF9368-9714-CFD8-995E-BC60529286C9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D981BE-A7B3-6A9E-A9F4-D4460DD30CD8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254D29A-5FEE-4131-8B97-AC35D74A72F5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M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F34D8B2-2B92-23DC-EF8E-F04DAE36B734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DF54A55-3660-7685-2DA1-B0371E38EEE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E06A538-2413-A2AC-3CD3-845014F4CA18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14F9CE-A8EF-BF54-7AFF-EBE9190EF66A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99BD96F-97E3-D8CF-DB0B-6E1FC9D087BC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M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6942E44-2267-550D-652C-574663CCD5CE}"/>
              </a:ext>
            </a:extLst>
          </p:cNvPr>
          <p:cNvGrpSpPr/>
          <p:nvPr/>
        </p:nvGrpSpPr>
        <p:grpSpPr>
          <a:xfrm>
            <a:off x="7957214" y="2970969"/>
            <a:ext cx="3753795" cy="468627"/>
            <a:chOff x="4208675" y="1054282"/>
            <a:chExt cx="3753795" cy="46862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6F39D46-BA31-D5A2-A06C-76C2E380D3D3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B2223F-2613-129E-12D8-3774048104D1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9F722C-38E1-79D1-3991-4704AE3CC3E4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O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BE03F5-10A0-BCB9-922B-412B545A9A31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35AA80D-0DBD-8E46-9813-368CCFB01A5E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DC72BEB-20F8-9A90-38DD-BE91F53A3BA9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FEC3A0-B159-03C4-2D4F-BCAE9FE1FEAB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62B61B1-C38F-EA94-417E-748B28C7507A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O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F05FD19-2A55-4B4A-BDB9-25B3FE14BDC7}"/>
              </a:ext>
            </a:extLst>
          </p:cNvPr>
          <p:cNvGrpSpPr/>
          <p:nvPr/>
        </p:nvGrpSpPr>
        <p:grpSpPr>
          <a:xfrm>
            <a:off x="7957214" y="3613666"/>
            <a:ext cx="3753795" cy="468627"/>
            <a:chOff x="4208675" y="1054282"/>
            <a:chExt cx="3753795" cy="46862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8E40121-95C3-63B2-4285-38AA7ED0A92D}"/>
                </a:ext>
              </a:extLst>
            </p:cNvPr>
            <p:cNvSpPr/>
            <p:nvPr/>
          </p:nvSpPr>
          <p:spPr>
            <a:xfrm>
              <a:off x="4208675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A0029AC-2CE1-C99D-5871-0A23AF3E3484}"/>
                </a:ext>
              </a:extLst>
            </p:cNvPr>
            <p:cNvSpPr/>
            <p:nvPr/>
          </p:nvSpPr>
          <p:spPr>
            <a:xfrm>
              <a:off x="4665176" y="1060338"/>
              <a:ext cx="495000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18DEB90-B318-37D7-A4CD-155D8848B3A4}"/>
                </a:ext>
              </a:extLst>
            </p:cNvPr>
            <p:cNvSpPr/>
            <p:nvPr/>
          </p:nvSpPr>
          <p:spPr>
            <a:xfrm>
              <a:off x="5160176" y="1060338"/>
              <a:ext cx="489635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Q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178EC07-1337-C832-1469-2F48DE13AD41}"/>
                </a:ext>
              </a:extLst>
            </p:cNvPr>
            <p:cNvSpPr/>
            <p:nvPr/>
          </p:nvSpPr>
          <p:spPr>
            <a:xfrm>
              <a:off x="5654516" y="1058071"/>
              <a:ext cx="43542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5F73E66-DDD0-92F7-9949-39CBDFF6235F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26A5CE4-0C7C-9E39-F0A5-3F97110D69DF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C410190-1DF9-CBFC-6436-F3C33AEEBCF7}"/>
                </a:ext>
              </a:extLst>
            </p:cNvPr>
            <p:cNvSpPr/>
            <p:nvPr/>
          </p:nvSpPr>
          <p:spPr>
            <a:xfrm>
              <a:off x="7023515" y="1056565"/>
              <a:ext cx="440700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47BC1EC-3771-3082-6F46-832E079D6D6A}"/>
                </a:ext>
              </a:extLst>
            </p:cNvPr>
            <p:cNvSpPr/>
            <p:nvPr/>
          </p:nvSpPr>
          <p:spPr>
            <a:xfrm>
              <a:off x="7464214" y="1054282"/>
              <a:ext cx="498256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Q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0EEAE8-C066-4A45-B52C-9D70A1A0014A}"/>
                  </a:ext>
                </a:extLst>
              </p:cNvPr>
              <p:cNvSpPr/>
              <p:nvPr/>
            </p:nvSpPr>
            <p:spPr>
              <a:xfrm>
                <a:off x="2022630" y="3648064"/>
                <a:ext cx="5420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0EEAE8-C066-4A45-B52C-9D70A1A00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630" y="3648064"/>
                <a:ext cx="5420330" cy="461665"/>
              </a:xfrm>
              <a:prstGeom prst="rect">
                <a:avLst/>
              </a:prstGeom>
              <a:blipFill>
                <a:blip r:embed="rId3"/>
                <a:stretch>
                  <a:fillRect l="-337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Slide Number Placeholder 113">
            <a:extLst>
              <a:ext uri="{FF2B5EF4-FFF2-40B4-BE49-F238E27FC236}">
                <a16:creationId xmlns:a16="http://schemas.microsoft.com/office/drawing/2014/main" id="{BC25BE35-63A6-F5D4-5518-988FCF1A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21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A526-2332-850E-D31B-965AFB87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Commitment</a:t>
            </a:r>
          </a:p>
        </p:txBody>
      </p:sp>
      <p:pic>
        <p:nvPicPr>
          <p:cNvPr id="4" name="Picture 2" descr="Image result for proof">
            <a:extLst>
              <a:ext uri="{FF2B5EF4-FFF2-40B4-BE49-F238E27FC236}">
                <a16:creationId xmlns:a16="http://schemas.microsoft.com/office/drawing/2014/main" id="{BAA075A3-1EA4-975B-CBCE-C92F756E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90" y="3344493"/>
            <a:ext cx="1634152" cy="7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4A238-9906-9859-58B3-1DB6C669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65" y="2546770"/>
            <a:ext cx="1608729" cy="1409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274C3-236C-FDFA-5898-2CE91475601F}"/>
              </a:ext>
            </a:extLst>
          </p:cNvPr>
          <p:cNvSpPr txBox="1"/>
          <p:nvPr/>
        </p:nvSpPr>
        <p:spPr>
          <a:xfrm>
            <a:off x="2073174" y="1998594"/>
            <a:ext cx="210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72FEC-A623-2558-F2CD-8A920B5A3D9D}"/>
              </a:ext>
            </a:extLst>
          </p:cNvPr>
          <p:cNvSpPr txBox="1"/>
          <p:nvPr/>
        </p:nvSpPr>
        <p:spPr>
          <a:xfrm>
            <a:off x="8701086" y="2121053"/>
            <a:ext cx="188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0B3DCD-63DA-3ADC-CD89-67BAE05A9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184" y="2699934"/>
            <a:ext cx="578464" cy="87398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A14C9A-6711-7C6F-F804-DD046B78B1F2}"/>
              </a:ext>
            </a:extLst>
          </p:cNvPr>
          <p:cNvCxnSpPr/>
          <p:nvPr/>
        </p:nvCxnSpPr>
        <p:spPr>
          <a:xfrm>
            <a:off x="3743285" y="2293321"/>
            <a:ext cx="45042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1755FF-F1D9-291E-9231-C4A15364C6FC}"/>
                  </a:ext>
                </a:extLst>
              </p:cNvPr>
              <p:cNvSpPr txBox="1"/>
              <p:nvPr/>
            </p:nvSpPr>
            <p:spPr>
              <a:xfrm>
                <a:off x="1993842" y="4042545"/>
                <a:ext cx="14291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1755FF-F1D9-291E-9231-C4A15364C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842" y="4042545"/>
                <a:ext cx="1429173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B53A82-BD41-B552-FDC9-31A4EABCC450}"/>
                  </a:ext>
                </a:extLst>
              </p:cNvPr>
              <p:cNvSpPr txBox="1"/>
              <p:nvPr/>
            </p:nvSpPr>
            <p:spPr>
              <a:xfrm>
                <a:off x="4648419" y="1828578"/>
                <a:ext cx="26939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commitment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B53A82-BD41-B552-FDC9-31A4EABC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19" y="1828578"/>
                <a:ext cx="2693997" cy="400110"/>
              </a:xfrm>
              <a:prstGeom prst="rect">
                <a:avLst/>
              </a:prstGeom>
              <a:blipFill>
                <a:blip r:embed="rId6"/>
                <a:stretch>
                  <a:fillRect l="-2494" t="-1060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8959F4-8DA8-1805-133E-7078B456F55B}"/>
              </a:ext>
            </a:extLst>
          </p:cNvPr>
          <p:cNvCxnSpPr>
            <a:cxnSpLocks/>
          </p:cNvCxnSpPr>
          <p:nvPr/>
        </p:nvCxnSpPr>
        <p:spPr>
          <a:xfrm flipH="1">
            <a:off x="3722965" y="3129280"/>
            <a:ext cx="45042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9674F-AB56-4709-7C29-3EC93D88C496}"/>
                  </a:ext>
                </a:extLst>
              </p:cNvPr>
              <p:cNvSpPr txBox="1"/>
              <p:nvPr/>
            </p:nvSpPr>
            <p:spPr>
              <a:xfrm>
                <a:off x="4695833" y="2679082"/>
                <a:ext cx="26939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evaluation point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9674F-AB56-4709-7C29-3EC93D88C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33" y="2679082"/>
                <a:ext cx="2693997" cy="400110"/>
              </a:xfrm>
              <a:prstGeom prst="rect">
                <a:avLst/>
              </a:prstGeom>
              <a:blipFill>
                <a:blip r:embed="rId7"/>
                <a:stretch>
                  <a:fillRect l="-2262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32BD60-B041-E23B-D2B3-64538DF34BDC}"/>
              </a:ext>
            </a:extLst>
          </p:cNvPr>
          <p:cNvCxnSpPr/>
          <p:nvPr/>
        </p:nvCxnSpPr>
        <p:spPr>
          <a:xfrm>
            <a:off x="3743285" y="3979783"/>
            <a:ext cx="45042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9F47BD-69CB-6BCE-BA68-2DF8CD0BF178}"/>
                  </a:ext>
                </a:extLst>
              </p:cNvPr>
              <p:cNvSpPr txBox="1"/>
              <p:nvPr/>
            </p:nvSpPr>
            <p:spPr>
              <a:xfrm>
                <a:off x="4681088" y="3528665"/>
                <a:ext cx="26939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+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9F47BD-69CB-6BCE-BA68-2DF8CD0BF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088" y="3528665"/>
                <a:ext cx="2693997" cy="400110"/>
              </a:xfrm>
              <a:prstGeom prst="rect">
                <a:avLst/>
              </a:prstGeom>
              <a:blipFill>
                <a:blip r:embed="rId8"/>
                <a:stretch>
                  <a:fillRect l="-1131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9331AF4-6DFA-12F9-6CBF-A915F2D52426}"/>
              </a:ext>
            </a:extLst>
          </p:cNvPr>
          <p:cNvSpPr txBox="1"/>
          <p:nvPr/>
        </p:nvSpPr>
        <p:spPr>
          <a:xfrm>
            <a:off x="7568479" y="4193587"/>
            <a:ext cx="378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67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E466-EB56-6C7F-0EBB-7F912CD4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BA08E-6A4F-8799-31F6-D54EED76E6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475" y="6108846"/>
                <a:ext cx="11687751" cy="5943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ABA08E-6A4F-8799-31F6-D54EED76E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75" y="6108846"/>
                <a:ext cx="11687751" cy="594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36B5D7C-D27C-5EAA-1704-29DDFCE72072}"/>
              </a:ext>
            </a:extLst>
          </p:cNvPr>
          <p:cNvGrpSpPr/>
          <p:nvPr/>
        </p:nvGrpSpPr>
        <p:grpSpPr>
          <a:xfrm>
            <a:off x="600504" y="1372787"/>
            <a:ext cx="1921323" cy="1730655"/>
            <a:chOff x="775316" y="1821893"/>
            <a:chExt cx="1921323" cy="17306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348932D-F68D-E081-2F04-7D3A68D51FBA}"/>
                </a:ext>
              </a:extLst>
            </p:cNvPr>
            <p:cNvSpPr/>
            <p:nvPr/>
          </p:nvSpPr>
          <p:spPr>
            <a:xfrm>
              <a:off x="1329248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A39C2BF-0B4C-30CB-D8C8-7D6F38F19C50}"/>
                </a:ext>
              </a:extLst>
            </p:cNvPr>
            <p:cNvSpPr/>
            <p:nvPr/>
          </p:nvSpPr>
          <p:spPr>
            <a:xfrm>
              <a:off x="775316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8C3254-1CB0-22FE-011A-AF33B7122175}"/>
                </a:ext>
              </a:extLst>
            </p:cNvPr>
            <p:cNvSpPr/>
            <p:nvPr/>
          </p:nvSpPr>
          <p:spPr>
            <a:xfrm>
              <a:off x="2422319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E3EEFC-3F3C-E745-5B2E-3025BF455841}"/>
                </a:ext>
              </a:extLst>
            </p:cNvPr>
            <p:cNvSpPr/>
            <p:nvPr/>
          </p:nvSpPr>
          <p:spPr>
            <a:xfrm>
              <a:off x="1868387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6F00F7-329D-520A-8856-9BB5A5C81A6B}"/>
                </a:ext>
              </a:extLst>
            </p:cNvPr>
            <p:cNvSpPr/>
            <p:nvPr/>
          </p:nvSpPr>
          <p:spPr>
            <a:xfrm>
              <a:off x="1585998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D89362-528D-977C-EEDD-2697837996E2}"/>
                </a:ext>
              </a:extLst>
            </p:cNvPr>
            <p:cNvSpPr/>
            <p:nvPr/>
          </p:nvSpPr>
          <p:spPr>
            <a:xfrm>
              <a:off x="1032066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AD8058-8753-F227-F0A7-569155633A83}"/>
                </a:ext>
              </a:extLst>
            </p:cNvPr>
            <p:cNvSpPr/>
            <p:nvPr/>
          </p:nvSpPr>
          <p:spPr>
            <a:xfrm>
              <a:off x="2147999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72A912-89E2-8043-0864-D490BCEC87EF}"/>
                </a:ext>
              </a:extLst>
            </p:cNvPr>
            <p:cNvSpPr/>
            <p:nvPr/>
          </p:nvSpPr>
          <p:spPr>
            <a:xfrm>
              <a:off x="1849238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EDABFF-F3D3-05CB-37CD-651F06474500}"/>
                </a:ext>
              </a:extLst>
            </p:cNvPr>
            <p:cNvSpPr/>
            <p:nvPr/>
          </p:nvSpPr>
          <p:spPr>
            <a:xfrm>
              <a:off x="1266213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0BD7383-732F-331F-B47A-0154821906C0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815489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04E186-551D-A145-2125-48E896571784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369421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9D67AF-96B4-A14C-A397-8FF0410204D6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2102534" y="1821893"/>
              <a:ext cx="4241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71222A-8B93-0E08-525F-373774AE9782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462492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78B88B-37D5-E3B1-FE0F-632612CF89A2}"/>
                </a:ext>
              </a:extLst>
            </p:cNvPr>
            <p:cNvCxnSpPr>
              <a:cxnSpLocks/>
              <a:stCxn id="6" idx="4"/>
              <a:endCxn id="10" idx="1"/>
            </p:cNvCxnSpPr>
            <p:nvPr/>
          </p:nvCxnSpPr>
          <p:spPr>
            <a:xfrm>
              <a:off x="912476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6B88A7E-5F66-5F74-3E32-F0B9D894A209}"/>
                </a:ext>
              </a:extLst>
            </p:cNvPr>
            <p:cNvCxnSpPr>
              <a:cxnSpLocks/>
              <a:stCxn id="5" idx="4"/>
              <a:endCxn id="10" idx="7"/>
            </p:cNvCxnSpPr>
            <p:nvPr/>
          </p:nvCxnSpPr>
          <p:spPr>
            <a:xfrm flipH="1">
              <a:off x="1266213" y="2277748"/>
              <a:ext cx="20019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57BE5D-D88B-4995-FA37-641663C34AB1}"/>
                </a:ext>
              </a:extLst>
            </p:cNvPr>
            <p:cNvCxnSpPr>
              <a:cxnSpLocks/>
              <a:stCxn id="5" idx="4"/>
              <a:endCxn id="9" idx="1"/>
            </p:cNvCxnSpPr>
            <p:nvPr/>
          </p:nvCxnSpPr>
          <p:spPr>
            <a:xfrm>
              <a:off x="1466408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1B938F4-8B56-E325-0101-998268C9D727}"/>
                </a:ext>
              </a:extLst>
            </p:cNvPr>
            <p:cNvCxnSpPr>
              <a:cxnSpLocks/>
              <a:stCxn id="8" idx="4"/>
              <a:endCxn id="9" idx="7"/>
            </p:cNvCxnSpPr>
            <p:nvPr/>
          </p:nvCxnSpPr>
          <p:spPr>
            <a:xfrm flipH="1">
              <a:off x="1820145" y="2277748"/>
              <a:ext cx="185402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BCDE7A-260A-8D18-6034-27541021BDCC}"/>
                </a:ext>
              </a:extLst>
            </p:cNvPr>
            <p:cNvCxnSpPr>
              <a:cxnSpLocks/>
              <a:stCxn id="8" idx="4"/>
              <a:endCxn id="11" idx="1"/>
            </p:cNvCxnSpPr>
            <p:nvPr/>
          </p:nvCxnSpPr>
          <p:spPr>
            <a:xfrm>
              <a:off x="2005547" y="2277748"/>
              <a:ext cx="18262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FD1A0D-F967-8A8F-103F-EAA5391D689C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>
              <a:off x="1009463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65CAAC-DA9B-73CD-6019-4F01F6B13C24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>
              <a:off x="1563395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FFBDB1-BB26-D47C-F09E-955A1A4DD14D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908560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5DFEFCD-3D26-0240-0596-81C3C654D12E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>
              <a:off x="2656466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BFFD08-322B-42E1-5080-3D62C3897CA7}"/>
                </a:ext>
              </a:extLst>
            </p:cNvPr>
            <p:cNvCxnSpPr>
              <a:cxnSpLocks/>
              <a:stCxn id="7" idx="4"/>
              <a:endCxn id="11" idx="7"/>
            </p:cNvCxnSpPr>
            <p:nvPr/>
          </p:nvCxnSpPr>
          <p:spPr>
            <a:xfrm flipH="1">
              <a:off x="2382146" y="2277748"/>
              <a:ext cx="17733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E4AF144-2140-25F1-A016-063810426A78}"/>
                </a:ext>
              </a:extLst>
            </p:cNvPr>
            <p:cNvCxnSpPr>
              <a:cxnSpLocks/>
              <a:stCxn id="10" idx="4"/>
              <a:endCxn id="13" idx="1"/>
            </p:cNvCxnSpPr>
            <p:nvPr/>
          </p:nvCxnSpPr>
          <p:spPr>
            <a:xfrm>
              <a:off x="1169226" y="2840284"/>
              <a:ext cx="137160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D3A6A6-9991-5364-7943-F8FFD179D449}"/>
                </a:ext>
              </a:extLst>
            </p:cNvPr>
            <p:cNvCxnSpPr>
              <a:cxnSpLocks/>
              <a:stCxn id="9" idx="4"/>
              <a:endCxn id="13" idx="7"/>
            </p:cNvCxnSpPr>
            <p:nvPr/>
          </p:nvCxnSpPr>
          <p:spPr>
            <a:xfrm flipH="1">
              <a:off x="1500360" y="2840284"/>
              <a:ext cx="222798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CCE936-D3EB-5522-919F-4AA84B78DB31}"/>
                </a:ext>
              </a:extLst>
            </p:cNvPr>
            <p:cNvCxnSpPr>
              <a:cxnSpLocks/>
              <a:stCxn id="9" idx="4"/>
              <a:endCxn id="12" idx="1"/>
            </p:cNvCxnSpPr>
            <p:nvPr/>
          </p:nvCxnSpPr>
          <p:spPr>
            <a:xfrm>
              <a:off x="1723158" y="2840284"/>
              <a:ext cx="166253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3DBA356-482E-23EF-A1A6-A4FCDC89D71E}"/>
                </a:ext>
              </a:extLst>
            </p:cNvPr>
            <p:cNvCxnSpPr>
              <a:cxnSpLocks/>
              <a:stCxn id="11" idx="4"/>
              <a:endCxn id="12" idx="7"/>
            </p:cNvCxnSpPr>
            <p:nvPr/>
          </p:nvCxnSpPr>
          <p:spPr>
            <a:xfrm flipH="1">
              <a:off x="2083385" y="2840284"/>
              <a:ext cx="201774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66D98A-3A98-B7ED-53CF-EDC6C19431D1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1403373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F3FA6FE-47FC-48F4-AACD-77DEB94003AB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1986398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52CDC89-63ED-4E16-8227-DB694CF58951}"/>
              </a:ext>
            </a:extLst>
          </p:cNvPr>
          <p:cNvSpPr txBox="1"/>
          <p:nvPr/>
        </p:nvSpPr>
        <p:spPr>
          <a:xfrm>
            <a:off x="347890" y="1003455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B4066D-00C9-66FB-8B54-0DAB15B35316}"/>
              </a:ext>
            </a:extLst>
          </p:cNvPr>
          <p:cNvSpPr txBox="1"/>
          <p:nvPr/>
        </p:nvSpPr>
        <p:spPr>
          <a:xfrm>
            <a:off x="680350" y="1027241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6E7D5A-DB7E-554B-28AD-520B2EEE8D3E}"/>
              </a:ext>
            </a:extLst>
          </p:cNvPr>
          <p:cNvSpPr txBox="1"/>
          <p:nvPr/>
        </p:nvSpPr>
        <p:spPr>
          <a:xfrm>
            <a:off x="995684" y="1010214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B14E48-071C-0EBA-58DE-E37D787AF2AB}"/>
              </a:ext>
            </a:extLst>
          </p:cNvPr>
          <p:cNvSpPr txBox="1"/>
          <p:nvPr/>
        </p:nvSpPr>
        <p:spPr>
          <a:xfrm>
            <a:off x="384940" y="1697405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1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614E37-0450-73B1-24F5-C9A09F52E402}"/>
              </a:ext>
            </a:extLst>
          </p:cNvPr>
          <p:cNvSpPr txBox="1"/>
          <p:nvPr/>
        </p:nvSpPr>
        <p:spPr>
          <a:xfrm>
            <a:off x="1271808" y="1008340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79BC45-D6F9-5151-CCC5-A73FF0B42668}"/>
              </a:ext>
            </a:extLst>
          </p:cNvPr>
          <p:cNvSpPr txBox="1"/>
          <p:nvPr/>
        </p:nvSpPr>
        <p:spPr>
          <a:xfrm>
            <a:off x="902566" y="1691482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DF9228-4133-4A26-32B4-1B8DA50E9401}"/>
              </a:ext>
            </a:extLst>
          </p:cNvPr>
          <p:cNvSpPr txBox="1"/>
          <p:nvPr/>
        </p:nvSpPr>
        <p:spPr>
          <a:xfrm>
            <a:off x="1721590" y="952505"/>
            <a:ext cx="8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……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A3D6D15-D430-416E-7C71-6ED2A4FC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80" y="3297796"/>
            <a:ext cx="1653905" cy="144883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CA53712-618D-4642-2729-E6BDCB835999}"/>
              </a:ext>
            </a:extLst>
          </p:cNvPr>
          <p:cNvSpPr txBox="1"/>
          <p:nvPr/>
        </p:nvSpPr>
        <p:spPr>
          <a:xfrm>
            <a:off x="2180953" y="2690442"/>
            <a:ext cx="181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98C82A-B365-B3F2-F40F-E7104288FE58}"/>
              </a:ext>
            </a:extLst>
          </p:cNvPr>
          <p:cNvSpPr txBox="1"/>
          <p:nvPr/>
        </p:nvSpPr>
        <p:spPr>
          <a:xfrm>
            <a:off x="8724428" y="2880584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99CE47-2429-440A-FBB1-643094EEB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659" y="3527343"/>
            <a:ext cx="570107" cy="861357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B2815D-61F4-DE9D-F09E-BB0D2381F044}"/>
              </a:ext>
            </a:extLst>
          </p:cNvPr>
          <p:cNvCxnSpPr/>
          <p:nvPr/>
        </p:nvCxnSpPr>
        <p:spPr>
          <a:xfrm>
            <a:off x="3843866" y="3213662"/>
            <a:ext cx="45042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12F52A-CAC5-E0C9-375D-CF8E5302E143}"/>
                  </a:ext>
                </a:extLst>
              </p:cNvPr>
              <p:cNvSpPr txBox="1"/>
              <p:nvPr/>
            </p:nvSpPr>
            <p:spPr>
              <a:xfrm>
                <a:off x="4135899" y="2541765"/>
                <a:ext cx="42059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Commit to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12F52A-CAC5-E0C9-375D-CF8E5302E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99" y="2541765"/>
                <a:ext cx="4205965" cy="400110"/>
              </a:xfrm>
              <a:prstGeom prst="rect">
                <a:avLst/>
              </a:prstGeom>
              <a:blipFill>
                <a:blip r:embed="rId5"/>
                <a:stretch>
                  <a:fillRect l="-1449" t="-1060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5CD3654-C743-0C16-D89B-4FB3B71F8C2A}"/>
              </a:ext>
            </a:extLst>
          </p:cNvPr>
          <p:cNvCxnSpPr>
            <a:cxnSpLocks/>
          </p:cNvCxnSpPr>
          <p:nvPr/>
        </p:nvCxnSpPr>
        <p:spPr>
          <a:xfrm flipH="1">
            <a:off x="3818839" y="3682147"/>
            <a:ext cx="4523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FEC3D9-A0DD-5F5C-C425-3794543D90EC}"/>
                  </a:ext>
                </a:extLst>
              </p:cNvPr>
              <p:cNvSpPr txBox="1"/>
              <p:nvPr/>
            </p:nvSpPr>
            <p:spPr>
              <a:xfrm>
                <a:off x="5474072" y="3247850"/>
                <a:ext cx="1243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FEC3D9-A0DD-5F5C-C425-3794543D9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72" y="3247850"/>
                <a:ext cx="124385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BCE6E4D-CFF0-4E20-700A-3524B33F3C9C}"/>
              </a:ext>
            </a:extLst>
          </p:cNvPr>
          <p:cNvCxnSpPr>
            <a:cxnSpLocks/>
          </p:cNvCxnSpPr>
          <p:nvPr/>
        </p:nvCxnSpPr>
        <p:spPr>
          <a:xfrm>
            <a:off x="3897654" y="4319700"/>
            <a:ext cx="44442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255E41-B936-6D87-F92C-85907291C1F2}"/>
                  </a:ext>
                </a:extLst>
              </p:cNvPr>
              <p:cNvSpPr txBox="1"/>
              <p:nvPr/>
            </p:nvSpPr>
            <p:spPr>
              <a:xfrm>
                <a:off x="4377946" y="3792686"/>
                <a:ext cx="42059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Open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255E41-B936-6D87-F92C-85907291C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46" y="3792686"/>
                <a:ext cx="4205965" cy="400110"/>
              </a:xfrm>
              <a:prstGeom prst="rect">
                <a:avLst/>
              </a:prstGeom>
              <a:blipFill>
                <a:blip r:embed="rId7"/>
                <a:stretch>
                  <a:fillRect l="-1449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4DFE937-58D8-2785-3D37-CFECF6349E86}"/>
                  </a:ext>
                </a:extLst>
              </p:cNvPr>
              <p:cNvSpPr txBox="1"/>
              <p:nvPr/>
            </p:nvSpPr>
            <p:spPr>
              <a:xfrm>
                <a:off x="7927040" y="4551829"/>
                <a:ext cx="40408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Verify polynomial commitments</a:t>
                </a:r>
              </a:p>
              <a:p>
                <a:r>
                  <a:rPr lang="en-US" sz="2000" dirty="0"/>
                  <a:t>Check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4DFE937-58D8-2785-3D37-CFECF6349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40" y="4551829"/>
                <a:ext cx="4040841" cy="707886"/>
              </a:xfrm>
              <a:prstGeom prst="rect">
                <a:avLst/>
              </a:prstGeom>
              <a:blipFill>
                <a:blip r:embed="rId8"/>
                <a:stretch>
                  <a:fillRect l="-1508" t="-603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28E6A98C-C942-2868-65C5-BD13B0312B4E}"/>
              </a:ext>
            </a:extLst>
          </p:cNvPr>
          <p:cNvSpPr txBox="1"/>
          <p:nvPr/>
        </p:nvSpPr>
        <p:spPr>
          <a:xfrm>
            <a:off x="7847526" y="5402675"/>
            <a:ext cx="404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Schwartz-Zippel lemma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DC4FEEBC-F3AB-700B-2C2F-D970CF8D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4" grpId="0"/>
      <p:bldP spid="56" grpId="0"/>
      <p:bldP spid="5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3AAE-69FC-912A-EB1B-62DBD5EF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 non-interactive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FA763-F891-7B2D-B70E-D14AFE7A2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Fiat-Shamir heuristic [FS86]</a:t>
            </a:r>
          </a:p>
          <a:p>
            <a:r>
              <a:rPr lang="en-US" dirty="0"/>
              <a:t>Making public-coin interactive protocols non-interactive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3C66F-8711-D13D-9C29-786AE40E9DC3}"/>
              </a:ext>
            </a:extLst>
          </p:cNvPr>
          <p:cNvSpPr txBox="1"/>
          <p:nvPr/>
        </p:nvSpPr>
        <p:spPr>
          <a:xfrm>
            <a:off x="3980322" y="3633844"/>
            <a:ext cx="157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F4F51-C38D-0CB2-213A-8BCEAF27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97" y="4246246"/>
            <a:ext cx="1603861" cy="1404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AA4CF5-D695-0D2C-2405-0C90B60A4EC6}"/>
              </a:ext>
            </a:extLst>
          </p:cNvPr>
          <p:cNvSpPr txBox="1"/>
          <p:nvPr/>
        </p:nvSpPr>
        <p:spPr>
          <a:xfrm>
            <a:off x="873501" y="3633844"/>
            <a:ext cx="176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7DC1D-5055-07FF-15C1-AA81C09C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490" y="4285843"/>
            <a:ext cx="576713" cy="8713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8988EF-569C-3AA1-91D7-1E82085100B2}"/>
              </a:ext>
            </a:extLst>
          </p:cNvPr>
          <p:cNvCxnSpPr/>
          <p:nvPr/>
        </p:nvCxnSpPr>
        <p:spPr>
          <a:xfrm>
            <a:off x="2555310" y="4246246"/>
            <a:ext cx="13402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4B1E1-2998-CAD0-BE4D-842C8B1FBF24}"/>
              </a:ext>
            </a:extLst>
          </p:cNvPr>
          <p:cNvCxnSpPr>
            <a:cxnSpLocks/>
          </p:cNvCxnSpPr>
          <p:nvPr/>
        </p:nvCxnSpPr>
        <p:spPr>
          <a:xfrm flipH="1">
            <a:off x="2505206" y="4709786"/>
            <a:ext cx="13402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C6C32B-EDAC-701F-3843-F8466B85B8D3}"/>
              </a:ext>
            </a:extLst>
          </p:cNvPr>
          <p:cNvCxnSpPr/>
          <p:nvPr/>
        </p:nvCxnSpPr>
        <p:spPr>
          <a:xfrm>
            <a:off x="2555310" y="5159904"/>
            <a:ext cx="13402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510B5C-D5BC-E471-F956-C705EEC2A260}"/>
                  </a:ext>
                </a:extLst>
              </p:cNvPr>
              <p:cNvSpPr txBox="1"/>
              <p:nvPr/>
            </p:nvSpPr>
            <p:spPr>
              <a:xfrm>
                <a:off x="2705622" y="3726493"/>
                <a:ext cx="100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510B5C-D5BC-E471-F956-C705EEC2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22" y="3726493"/>
                <a:ext cx="10020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F7912D-0970-E459-2F51-5F64E6B03C19}"/>
                  </a:ext>
                </a:extLst>
              </p:cNvPr>
              <p:cNvSpPr txBox="1"/>
              <p:nvPr/>
            </p:nvSpPr>
            <p:spPr>
              <a:xfrm>
                <a:off x="2705622" y="4269250"/>
                <a:ext cx="100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F7912D-0970-E459-2F51-5F64E6B03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22" y="4269250"/>
                <a:ext cx="10020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9F47B8-6D45-02C8-5C05-C03BF24026E4}"/>
                  </a:ext>
                </a:extLst>
              </p:cNvPr>
              <p:cNvSpPr txBox="1"/>
              <p:nvPr/>
            </p:nvSpPr>
            <p:spPr>
              <a:xfrm>
                <a:off x="2705622" y="4789155"/>
                <a:ext cx="100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9F47B8-6D45-02C8-5C05-C03BF2402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22" y="4789155"/>
                <a:ext cx="1002082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4E039EC-A97E-13E6-F2AB-075F6A418A5B}"/>
              </a:ext>
            </a:extLst>
          </p:cNvPr>
          <p:cNvSpPr txBox="1"/>
          <p:nvPr/>
        </p:nvSpPr>
        <p:spPr>
          <a:xfrm>
            <a:off x="9507327" y="3633844"/>
            <a:ext cx="157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7BD5AC-A2A5-2418-3E8B-C5561B573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402" y="4246246"/>
            <a:ext cx="1603861" cy="14049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1EBAF8-B20A-B122-7FFB-E1BF115FC3D0}"/>
              </a:ext>
            </a:extLst>
          </p:cNvPr>
          <p:cNvSpPr txBox="1"/>
          <p:nvPr/>
        </p:nvSpPr>
        <p:spPr>
          <a:xfrm>
            <a:off x="6400506" y="3633844"/>
            <a:ext cx="176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2A8399-03B2-FB9E-902E-5F17D9B5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901" y="4302634"/>
            <a:ext cx="576713" cy="87133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88C0FA-66BB-CF7A-8318-7FB7C6A0F17A}"/>
              </a:ext>
            </a:extLst>
          </p:cNvPr>
          <p:cNvCxnSpPr>
            <a:cxnSpLocks/>
          </p:cNvCxnSpPr>
          <p:nvPr/>
        </p:nvCxnSpPr>
        <p:spPr>
          <a:xfrm>
            <a:off x="7859124" y="4810898"/>
            <a:ext cx="17452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4D1B74-E5F2-A6A6-DB81-D13B2169BB53}"/>
                  </a:ext>
                </a:extLst>
              </p:cNvPr>
              <p:cNvSpPr txBox="1"/>
              <p:nvPr/>
            </p:nvSpPr>
            <p:spPr>
              <a:xfrm>
                <a:off x="8167159" y="3910843"/>
                <a:ext cx="100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4D1B74-E5F2-A6A6-DB81-D13B2169B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59" y="3910843"/>
                <a:ext cx="1002082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53B538-F27A-ED25-61A5-2F018ED7A708}"/>
                  </a:ext>
                </a:extLst>
              </p:cNvPr>
              <p:cNvSpPr txBox="1"/>
              <p:nvPr/>
            </p:nvSpPr>
            <p:spPr>
              <a:xfrm>
                <a:off x="8038343" y="4378508"/>
                <a:ext cx="1468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53B538-F27A-ED25-61A5-2F018ED7A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343" y="4378508"/>
                <a:ext cx="1468984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5B1FBF-A901-55A5-4E8E-6500B8C2FE80}"/>
                  </a:ext>
                </a:extLst>
              </p:cNvPr>
              <p:cNvSpPr txBox="1"/>
              <p:nvPr/>
            </p:nvSpPr>
            <p:spPr>
              <a:xfrm>
                <a:off x="8167159" y="4875289"/>
                <a:ext cx="100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5B1FBF-A901-55A5-4E8E-6500B8C2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59" y="4875289"/>
                <a:ext cx="1002082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A25F11-34AE-077B-D52E-2407A9B823BC}"/>
              </a:ext>
            </a:extLst>
          </p:cNvPr>
          <p:cNvCxnSpPr/>
          <p:nvPr/>
        </p:nvCxnSpPr>
        <p:spPr>
          <a:xfrm>
            <a:off x="5743184" y="2943616"/>
            <a:ext cx="0" cy="38454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59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BDA2-602C-6EAC-8667-EC574A82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675D-74E3-66FD-AD6E-5807EB11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44" y="4109798"/>
            <a:ext cx="10849556" cy="2067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Also reduced to polynomial equality checks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FC7CC1-D9AD-0575-D936-168FE2D56AB3}"/>
              </a:ext>
            </a:extLst>
          </p:cNvPr>
          <p:cNvGrpSpPr/>
          <p:nvPr/>
        </p:nvGrpSpPr>
        <p:grpSpPr>
          <a:xfrm>
            <a:off x="1911592" y="1768826"/>
            <a:ext cx="1921323" cy="1730655"/>
            <a:chOff x="775316" y="1821893"/>
            <a:chExt cx="1921323" cy="17306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9BBFA3-EFF5-FB23-452E-927EBFC3F13A}"/>
                </a:ext>
              </a:extLst>
            </p:cNvPr>
            <p:cNvSpPr/>
            <p:nvPr/>
          </p:nvSpPr>
          <p:spPr>
            <a:xfrm>
              <a:off x="1329248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D377ED-9D39-4EB8-700E-F8E2883BA3B2}"/>
                </a:ext>
              </a:extLst>
            </p:cNvPr>
            <p:cNvSpPr/>
            <p:nvPr/>
          </p:nvSpPr>
          <p:spPr>
            <a:xfrm>
              <a:off x="775316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631149-5F00-7E48-73EE-2DAE2D8914A2}"/>
                </a:ext>
              </a:extLst>
            </p:cNvPr>
            <p:cNvSpPr/>
            <p:nvPr/>
          </p:nvSpPr>
          <p:spPr>
            <a:xfrm>
              <a:off x="2422319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D5AC16-B29F-BD03-A0F9-342EC4415263}"/>
                </a:ext>
              </a:extLst>
            </p:cNvPr>
            <p:cNvSpPr/>
            <p:nvPr/>
          </p:nvSpPr>
          <p:spPr>
            <a:xfrm>
              <a:off x="1868387" y="200342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12430-5397-A40C-BA04-B8CC21773646}"/>
                </a:ext>
              </a:extLst>
            </p:cNvPr>
            <p:cNvSpPr/>
            <p:nvPr/>
          </p:nvSpPr>
          <p:spPr>
            <a:xfrm>
              <a:off x="1585998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BC75E5-BFE5-C069-34C2-0E99DE5C3451}"/>
                </a:ext>
              </a:extLst>
            </p:cNvPr>
            <p:cNvSpPr/>
            <p:nvPr/>
          </p:nvSpPr>
          <p:spPr>
            <a:xfrm>
              <a:off x="1032066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67966BE-7521-AF26-EE7F-1D1098B792FF}"/>
                </a:ext>
              </a:extLst>
            </p:cNvPr>
            <p:cNvSpPr/>
            <p:nvPr/>
          </p:nvSpPr>
          <p:spPr>
            <a:xfrm>
              <a:off x="2147999" y="256596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EA1318-9EA1-28F3-5899-ED5695AE79D7}"/>
                </a:ext>
              </a:extLst>
            </p:cNvPr>
            <p:cNvSpPr/>
            <p:nvPr/>
          </p:nvSpPr>
          <p:spPr>
            <a:xfrm>
              <a:off x="1849238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A0B3D7A-4C86-4913-A538-E66007072B37}"/>
                </a:ext>
              </a:extLst>
            </p:cNvPr>
            <p:cNvSpPr/>
            <p:nvPr/>
          </p:nvSpPr>
          <p:spPr>
            <a:xfrm>
              <a:off x="1266213" y="307110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×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F6DCF1-99BE-F73F-E5EB-20453E0CB440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815489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9472CAD-5B53-92F3-F290-157E422FFA5B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369421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21DB13-4CA0-7BCD-09FA-8D9D82695759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2102534" y="1821893"/>
              <a:ext cx="4241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333468-8544-B2DD-672B-977DFBD99E27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462492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0374CD-4DC1-F78E-D5E4-D6A6502A28CE}"/>
                </a:ext>
              </a:extLst>
            </p:cNvPr>
            <p:cNvCxnSpPr>
              <a:cxnSpLocks/>
              <a:stCxn id="6" idx="4"/>
              <a:endCxn id="10" idx="1"/>
            </p:cNvCxnSpPr>
            <p:nvPr/>
          </p:nvCxnSpPr>
          <p:spPr>
            <a:xfrm>
              <a:off x="912476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BA155E-A8E4-F35D-BCD0-E76740C5E96A}"/>
                </a:ext>
              </a:extLst>
            </p:cNvPr>
            <p:cNvCxnSpPr>
              <a:cxnSpLocks/>
              <a:stCxn id="5" idx="4"/>
              <a:endCxn id="10" idx="7"/>
            </p:cNvCxnSpPr>
            <p:nvPr/>
          </p:nvCxnSpPr>
          <p:spPr>
            <a:xfrm flipH="1">
              <a:off x="1266213" y="2277748"/>
              <a:ext cx="20019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D5CC71-2839-0082-64D5-70F2AE750DC3}"/>
                </a:ext>
              </a:extLst>
            </p:cNvPr>
            <p:cNvCxnSpPr>
              <a:cxnSpLocks/>
              <a:stCxn id="5" idx="4"/>
              <a:endCxn id="9" idx="1"/>
            </p:cNvCxnSpPr>
            <p:nvPr/>
          </p:nvCxnSpPr>
          <p:spPr>
            <a:xfrm>
              <a:off x="1466408" y="2277748"/>
              <a:ext cx="15976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63CBDB-DA92-EB9C-943D-B049E16AAE99}"/>
                </a:ext>
              </a:extLst>
            </p:cNvPr>
            <p:cNvCxnSpPr>
              <a:cxnSpLocks/>
              <a:stCxn id="8" idx="4"/>
              <a:endCxn id="9" idx="7"/>
            </p:cNvCxnSpPr>
            <p:nvPr/>
          </p:nvCxnSpPr>
          <p:spPr>
            <a:xfrm flipH="1">
              <a:off x="1820145" y="2277748"/>
              <a:ext cx="185402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3053765-5BD3-D041-8E93-48B7539262AB}"/>
                </a:ext>
              </a:extLst>
            </p:cNvPr>
            <p:cNvCxnSpPr>
              <a:cxnSpLocks/>
              <a:stCxn id="8" idx="4"/>
              <a:endCxn id="11" idx="1"/>
            </p:cNvCxnSpPr>
            <p:nvPr/>
          </p:nvCxnSpPr>
          <p:spPr>
            <a:xfrm>
              <a:off x="2005547" y="2277748"/>
              <a:ext cx="182625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63358AC-7C11-3518-EB54-0F72FCD0E6C3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>
              <a:off x="1009463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A28F15-C476-F207-B1DB-61554DCBE9D2}"/>
                </a:ext>
              </a:extLst>
            </p:cNvPr>
            <p:cNvCxnSpPr>
              <a:cxnSpLocks/>
              <a:endCxn id="5" idx="7"/>
            </p:cNvCxnSpPr>
            <p:nvPr/>
          </p:nvCxnSpPr>
          <p:spPr>
            <a:xfrm>
              <a:off x="1563395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166AE7F-D571-6BA9-EC02-4C7FA6228191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908560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F89A07-1A29-8C6E-8BDC-E3680AFC1574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>
              <a:off x="2656466" y="1821893"/>
              <a:ext cx="0" cy="2217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F98884-B6EB-BF3F-8C3B-3EBFC640610F}"/>
                </a:ext>
              </a:extLst>
            </p:cNvPr>
            <p:cNvCxnSpPr>
              <a:cxnSpLocks/>
              <a:stCxn id="7" idx="4"/>
              <a:endCxn id="11" idx="7"/>
            </p:cNvCxnSpPr>
            <p:nvPr/>
          </p:nvCxnSpPr>
          <p:spPr>
            <a:xfrm flipH="1">
              <a:off x="2382146" y="2277748"/>
              <a:ext cx="177333" cy="328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DF977D-BC6D-AD99-B068-3EA29239F35B}"/>
                </a:ext>
              </a:extLst>
            </p:cNvPr>
            <p:cNvCxnSpPr>
              <a:cxnSpLocks/>
              <a:stCxn id="10" idx="4"/>
              <a:endCxn id="13" idx="1"/>
            </p:cNvCxnSpPr>
            <p:nvPr/>
          </p:nvCxnSpPr>
          <p:spPr>
            <a:xfrm>
              <a:off x="1169226" y="2840284"/>
              <a:ext cx="137160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B4D462D-0417-B134-EECF-6F58729FE3A8}"/>
                </a:ext>
              </a:extLst>
            </p:cNvPr>
            <p:cNvCxnSpPr>
              <a:cxnSpLocks/>
              <a:stCxn id="9" idx="4"/>
              <a:endCxn id="13" idx="7"/>
            </p:cNvCxnSpPr>
            <p:nvPr/>
          </p:nvCxnSpPr>
          <p:spPr>
            <a:xfrm flipH="1">
              <a:off x="1500360" y="2840284"/>
              <a:ext cx="222798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2C3220-DE6E-1000-B4AF-43A4E1F11ACA}"/>
                </a:ext>
              </a:extLst>
            </p:cNvPr>
            <p:cNvCxnSpPr>
              <a:cxnSpLocks/>
              <a:stCxn id="9" idx="4"/>
              <a:endCxn id="12" idx="1"/>
            </p:cNvCxnSpPr>
            <p:nvPr/>
          </p:nvCxnSpPr>
          <p:spPr>
            <a:xfrm>
              <a:off x="1723158" y="2840284"/>
              <a:ext cx="166253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100FD5-056D-A598-7289-D20A96E7E9BA}"/>
                </a:ext>
              </a:extLst>
            </p:cNvPr>
            <p:cNvCxnSpPr>
              <a:cxnSpLocks/>
              <a:stCxn id="11" idx="4"/>
              <a:endCxn id="12" idx="7"/>
            </p:cNvCxnSpPr>
            <p:nvPr/>
          </p:nvCxnSpPr>
          <p:spPr>
            <a:xfrm flipH="1">
              <a:off x="2083385" y="2840284"/>
              <a:ext cx="201774" cy="2709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C6A1E21-48CB-BCD9-5D9A-27CA5DC2CBC3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1403373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2E891C-D683-5DB1-509E-91C8F93904E8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>
              <a:off x="1986398" y="3345427"/>
              <a:ext cx="0" cy="2071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E72B9BE-CF22-7154-7ADE-33B2CF5DC741}"/>
              </a:ext>
            </a:extLst>
          </p:cNvPr>
          <p:cNvSpPr txBox="1"/>
          <p:nvPr/>
        </p:nvSpPr>
        <p:spPr>
          <a:xfrm>
            <a:off x="1658978" y="1399494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E2022B-ED38-13AD-0B89-697CE720CC4E}"/>
              </a:ext>
            </a:extLst>
          </p:cNvPr>
          <p:cNvSpPr txBox="1"/>
          <p:nvPr/>
        </p:nvSpPr>
        <p:spPr>
          <a:xfrm>
            <a:off x="1991438" y="1423280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88731F-D426-AA79-E77C-A015FD13D14D}"/>
              </a:ext>
            </a:extLst>
          </p:cNvPr>
          <p:cNvSpPr txBox="1"/>
          <p:nvPr/>
        </p:nvSpPr>
        <p:spPr>
          <a:xfrm>
            <a:off x="2306772" y="1406253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50A42F-8AF8-61C8-8A14-7488FF5D61D2}"/>
              </a:ext>
            </a:extLst>
          </p:cNvPr>
          <p:cNvSpPr txBox="1"/>
          <p:nvPr/>
        </p:nvSpPr>
        <p:spPr>
          <a:xfrm>
            <a:off x="1696028" y="2093444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1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DAC0E8-7BA6-2E23-E9CE-A3450051059F}"/>
              </a:ext>
            </a:extLst>
          </p:cNvPr>
          <p:cNvSpPr txBox="1"/>
          <p:nvPr/>
        </p:nvSpPr>
        <p:spPr>
          <a:xfrm>
            <a:off x="2582896" y="1404379"/>
            <a:ext cx="55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D67CE4-6D8F-3EEC-FBFB-6427107BB27C}"/>
              </a:ext>
            </a:extLst>
          </p:cNvPr>
          <p:cNvSpPr txBox="1"/>
          <p:nvPr/>
        </p:nvSpPr>
        <p:spPr>
          <a:xfrm>
            <a:off x="2213654" y="2087521"/>
            <a:ext cx="4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FF6F10-757C-E362-C2FA-5C8F3C45F282}"/>
              </a:ext>
            </a:extLst>
          </p:cNvPr>
          <p:cNvSpPr txBox="1"/>
          <p:nvPr/>
        </p:nvSpPr>
        <p:spPr>
          <a:xfrm>
            <a:off x="3032678" y="1348544"/>
            <a:ext cx="8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……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143FB1-2389-42C2-E1B3-0E3931386A8F}"/>
              </a:ext>
            </a:extLst>
          </p:cNvPr>
          <p:cNvGrpSpPr/>
          <p:nvPr/>
        </p:nvGrpSpPr>
        <p:grpSpPr>
          <a:xfrm>
            <a:off x="4454411" y="1249249"/>
            <a:ext cx="3740347" cy="468627"/>
            <a:chOff x="4222123" y="1054282"/>
            <a:chExt cx="3740347" cy="46862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B758C3-E52B-37D3-0F78-D1929A2F9F9A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9FA39DB-330D-3B99-0A3C-7C6EA7718947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A4043C-CD14-DB4D-8F79-B789A511F791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a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325FFF-3FA6-C3CE-9B56-54C6DA930CCB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80F67FA-C31F-5885-BA91-CDBE5AECE9E2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49D7C4-C796-DF55-5946-2E41004E4DD6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9332C28-EEE8-9843-3F9D-582E4D7DBA61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37638BB-E176-D154-C641-BE47E554B4D5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184D66-7C17-ADF5-4893-2152C5569905}"/>
              </a:ext>
            </a:extLst>
          </p:cNvPr>
          <p:cNvGrpSpPr/>
          <p:nvPr/>
        </p:nvGrpSpPr>
        <p:grpSpPr>
          <a:xfrm>
            <a:off x="4452058" y="2054564"/>
            <a:ext cx="3740347" cy="468627"/>
            <a:chOff x="4222123" y="1054282"/>
            <a:chExt cx="3740347" cy="46862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C89E31C-240C-8640-BFA4-9865F8649D00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4D834F3-6AEA-E7E9-0A30-0E6CCE45D41F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A9D6D14-55A3-DCF4-33FB-306B5B605CC0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b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D2EC07F-58C3-230F-942F-1504C5A6A4B0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EDD55F-21B2-593A-D4E2-50AE0D441CA8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0184BE-9104-93FF-0223-E9AC9DBD551C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07E826-2BEA-90FB-5893-30BC1871AD96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3564764-5021-6F02-062E-CE024540D911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905F97-72AC-534E-0185-BE5ADF9A80A2}"/>
              </a:ext>
            </a:extLst>
          </p:cNvPr>
          <p:cNvGrpSpPr/>
          <p:nvPr/>
        </p:nvGrpSpPr>
        <p:grpSpPr>
          <a:xfrm>
            <a:off x="4454411" y="2920886"/>
            <a:ext cx="3740347" cy="468627"/>
            <a:chOff x="4222123" y="1054282"/>
            <a:chExt cx="3740347" cy="46862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D8CCBF-D68B-C086-6646-A070C37B65E9}"/>
                </a:ext>
              </a:extLst>
            </p:cNvPr>
            <p:cNvSpPr/>
            <p:nvPr/>
          </p:nvSpPr>
          <p:spPr>
            <a:xfrm>
              <a:off x="4222123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1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2EAA7C3-0E19-95E2-C4EB-9DAC7CD6A146}"/>
                </a:ext>
              </a:extLst>
            </p:cNvPr>
            <p:cNvSpPr/>
            <p:nvPr/>
          </p:nvSpPr>
          <p:spPr>
            <a:xfrm>
              <a:off x="4685546" y="1060338"/>
              <a:ext cx="466344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2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9F89875-EA65-33A6-B9A5-604ADFC25CD7}"/>
                </a:ext>
              </a:extLst>
            </p:cNvPr>
            <p:cNvSpPr/>
            <p:nvPr/>
          </p:nvSpPr>
          <p:spPr>
            <a:xfrm>
              <a:off x="5150988" y="1060338"/>
              <a:ext cx="469479" cy="461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defRPr/>
              </a:pPr>
              <a:r>
                <a:rPr lang="en-US" i="1" dirty="0">
                  <a:solidFill>
                    <a:prstClr val="black"/>
                  </a:solidFill>
                </a:rPr>
                <a:t>c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11753A-AAC0-8DBE-26CE-056977D0FE49}"/>
                </a:ext>
              </a:extLst>
            </p:cNvPr>
            <p:cNvSpPr/>
            <p:nvPr/>
          </p:nvSpPr>
          <p:spPr>
            <a:xfrm>
              <a:off x="5620466" y="1058071"/>
              <a:ext cx="469478" cy="46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2ABD712-6418-0B24-4661-783F021B87F9}"/>
                </a:ext>
              </a:extLst>
            </p:cNvPr>
            <p:cNvSpPr/>
            <p:nvPr/>
          </p:nvSpPr>
          <p:spPr>
            <a:xfrm>
              <a:off x="6094649" y="1056564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79D5502-03C5-A0DD-81F2-3F917EADE7E6}"/>
                </a:ext>
              </a:extLst>
            </p:cNvPr>
            <p:cNvSpPr/>
            <p:nvPr/>
          </p:nvSpPr>
          <p:spPr>
            <a:xfrm>
              <a:off x="6558072" y="1056565"/>
              <a:ext cx="466344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42043A7-095B-F1E3-E623-75DFF55D9FFA}"/>
                </a:ext>
              </a:extLst>
            </p:cNvPr>
            <p:cNvSpPr/>
            <p:nvPr/>
          </p:nvSpPr>
          <p:spPr>
            <a:xfrm>
              <a:off x="7023514" y="1056565"/>
              <a:ext cx="469479" cy="46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B61F310-CA5C-302A-0A68-0D798CFC7310}"/>
                </a:ext>
              </a:extLst>
            </p:cNvPr>
            <p:cNvSpPr/>
            <p:nvPr/>
          </p:nvSpPr>
          <p:spPr>
            <a:xfrm>
              <a:off x="7492992" y="1054282"/>
              <a:ext cx="469478" cy="468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</a:t>
              </a:r>
              <a:r>
                <a:rPr kumimoji="0" lang="en-US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</p:grp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033E23F2-23E3-7D96-8973-DF4E18E4B7FC}"/>
              </a:ext>
            </a:extLst>
          </p:cNvPr>
          <p:cNvCxnSpPr>
            <a:cxnSpLocks/>
            <a:stCxn id="61" idx="0"/>
            <a:endCxn id="44" idx="0"/>
          </p:cNvCxnSpPr>
          <p:nvPr/>
        </p:nvCxnSpPr>
        <p:spPr>
          <a:xfrm rot="5400000" flipH="1" flipV="1">
            <a:off x="4548693" y="1857619"/>
            <a:ext cx="1671637" cy="467010"/>
          </a:xfrm>
          <a:prstGeom prst="curvedConnector3">
            <a:avLst>
              <a:gd name="adj1" fmla="val 112066"/>
            </a:avLst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FE3B6E1B-5B26-CDAD-C603-D1E06320967E}"/>
              </a:ext>
            </a:extLst>
          </p:cNvPr>
          <p:cNvCxnSpPr>
            <a:cxnSpLocks/>
            <a:stCxn id="54" idx="0"/>
            <a:endCxn id="46" idx="2"/>
          </p:cNvCxnSpPr>
          <p:nvPr/>
        </p:nvCxnSpPr>
        <p:spPr>
          <a:xfrm rot="5400000" flipH="1" flipV="1">
            <a:off x="6152385" y="1650630"/>
            <a:ext cx="340478" cy="47496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B6720528-52D6-9E7D-27B2-272800385635}"/>
              </a:ext>
            </a:extLst>
          </p:cNvPr>
          <p:cNvCxnSpPr>
            <a:cxnSpLocks/>
            <a:stCxn id="66" idx="0"/>
            <a:endCxn id="54" idx="2"/>
          </p:cNvCxnSpPr>
          <p:nvPr/>
        </p:nvCxnSpPr>
        <p:spPr>
          <a:xfrm rot="16200000" flipV="1">
            <a:off x="6587399" y="2020026"/>
            <a:ext cx="400884" cy="14054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33E5DA9B-2F1A-C4FF-7C77-0C18570D409E}"/>
              </a:ext>
            </a:extLst>
          </p:cNvPr>
          <p:cNvCxnSpPr>
            <a:cxnSpLocks/>
            <a:stCxn id="49" idx="3"/>
            <a:endCxn id="66" idx="2"/>
          </p:cNvCxnSpPr>
          <p:nvPr/>
        </p:nvCxnSpPr>
        <p:spPr>
          <a:xfrm flipH="1">
            <a:off x="7490542" y="1483562"/>
            <a:ext cx="704216" cy="1905951"/>
          </a:xfrm>
          <a:prstGeom prst="curvedConnector4">
            <a:avLst>
              <a:gd name="adj1" fmla="val -32462"/>
              <a:gd name="adj2" fmla="val 114111"/>
            </a:avLst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5A9C6063-FB90-D978-D682-24E36F96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09DF-51AD-86FD-2F6F-D1F13367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78E7-BF39-F7BE-C494-9E28E41F5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One-time trusted setup (from the polynomial commitment)</a:t>
            </a:r>
          </a:p>
          <a:p>
            <a:r>
              <a:rPr lang="en-US" dirty="0">
                <a:solidFill>
                  <a:srgbClr val="0070C0"/>
                </a:solidFill>
              </a:rPr>
              <a:t>O(Clog C)</a:t>
            </a:r>
            <a:r>
              <a:rPr lang="en-US" dirty="0"/>
              <a:t> prover time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ClogC</a:t>
            </a:r>
            <a:r>
              <a:rPr lang="en-US" dirty="0"/>
              <a:t>) field operations in FFT</a:t>
            </a:r>
          </a:p>
          <a:p>
            <a:pPr lvl="1"/>
            <a:r>
              <a:rPr lang="en-US" dirty="0"/>
              <a:t>O(C) group exponentiations in polynomial commitment</a:t>
            </a:r>
          </a:p>
          <a:p>
            <a:r>
              <a:rPr lang="en-US" dirty="0">
                <a:solidFill>
                  <a:srgbClr val="0070C0"/>
                </a:solidFill>
              </a:rPr>
              <a:t>O(1) </a:t>
            </a:r>
            <a:r>
              <a:rPr lang="en-US" dirty="0"/>
              <a:t>proof size</a:t>
            </a:r>
          </a:p>
          <a:p>
            <a:r>
              <a:rPr lang="en-US" dirty="0">
                <a:solidFill>
                  <a:srgbClr val="0070C0"/>
                </a:solidFill>
              </a:rPr>
              <a:t>O(1) </a:t>
            </a:r>
            <a:r>
              <a:rPr lang="en-US" dirty="0"/>
              <a:t>verifier time*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CA36B-B33D-0DCC-BDF1-DF2EB337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0B57E6-1329-1351-EF2B-4C3735004EEB}"/>
                  </a:ext>
                </a:extLst>
              </p:cNvPr>
              <p:cNvSpPr txBox="1"/>
              <p:nvPr/>
            </p:nvSpPr>
            <p:spPr>
              <a:xfrm>
                <a:off x="384922" y="5057392"/>
                <a:ext cx="108495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0B57E6-1329-1351-EF2B-4C3735004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2" y="5057392"/>
                <a:ext cx="10849555" cy="461665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24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0FE7-6744-6B0B-7005-AD47112F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56DE-0563-AAD6-255E-CF75F7AB8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oinDesk - Unknown">
            <a:extLst>
              <a:ext uri="{FF2B5EF4-FFF2-40B4-BE49-F238E27FC236}">
                <a16:creationId xmlns:a16="http://schemas.microsoft.com/office/drawing/2014/main" id="{10367123-A7CD-7B36-A24E-BB797F45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" y="1377684"/>
            <a:ext cx="6163733" cy="29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33487C-ACFD-3261-9B91-93FC0F789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3" y="4339323"/>
            <a:ext cx="5566256" cy="1676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5034C3-C828-6CC2-6381-ECF706A9F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459" y="4408414"/>
            <a:ext cx="5149902" cy="1538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FE62F-C92E-7603-E5F3-C6E5AED9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11430-D1E7-2013-3C3D-B81F1FC8C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627" y="1410096"/>
            <a:ext cx="5804663" cy="27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2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BA61-D9A8-4A0E-B87F-1D8F9904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and cryptocurrencies</a:t>
            </a:r>
          </a:p>
        </p:txBody>
      </p:sp>
      <p:sp>
        <p:nvSpPr>
          <p:cNvPr id="19" name="Google Shape;251;p49">
            <a:extLst>
              <a:ext uri="{FF2B5EF4-FFF2-40B4-BE49-F238E27FC236}">
                <a16:creationId xmlns:a16="http://schemas.microsoft.com/office/drawing/2014/main" id="{0F251B33-0B36-427F-8C48-3AF72A8BD2B9}"/>
              </a:ext>
            </a:extLst>
          </p:cNvPr>
          <p:cNvSpPr/>
          <p:nvPr/>
        </p:nvSpPr>
        <p:spPr>
          <a:xfrm>
            <a:off x="838200" y="5776750"/>
            <a:ext cx="7488800" cy="579600"/>
          </a:xfrm>
          <a:prstGeom prst="rect">
            <a:avLst/>
          </a:prstGeom>
          <a:solidFill>
            <a:srgbClr val="F6B26B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15 coins from Alice to David</a:t>
            </a:r>
            <a:r>
              <a:rPr lang="en" sz="2400" baseline="-25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SIGNED(Alice)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DA52294-F734-15E4-DF4A-5E40ADFE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6</a:t>
            </a:fld>
            <a:endParaRPr lang="en-US" dirty="0"/>
          </a:p>
        </p:txBody>
      </p:sp>
      <p:sp>
        <p:nvSpPr>
          <p:cNvPr id="21" name="Google Shape;224;p48">
            <a:extLst>
              <a:ext uri="{FF2B5EF4-FFF2-40B4-BE49-F238E27FC236}">
                <a16:creationId xmlns:a16="http://schemas.microsoft.com/office/drawing/2014/main" id="{B28DECC3-B63A-CA08-3C4C-0EB5AB504F05}"/>
              </a:ext>
            </a:extLst>
          </p:cNvPr>
          <p:cNvSpPr/>
          <p:nvPr/>
        </p:nvSpPr>
        <p:spPr>
          <a:xfrm>
            <a:off x="4126241" y="1526887"/>
            <a:ext cx="1454680" cy="830979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Block</a:t>
            </a:r>
            <a:endParaRPr sz="2000" dirty="0"/>
          </a:p>
        </p:txBody>
      </p:sp>
      <p:cxnSp>
        <p:nvCxnSpPr>
          <p:cNvPr id="22" name="Google Shape;229;p48">
            <a:extLst>
              <a:ext uri="{FF2B5EF4-FFF2-40B4-BE49-F238E27FC236}">
                <a16:creationId xmlns:a16="http://schemas.microsoft.com/office/drawing/2014/main" id="{CF4EBDCF-85CC-415F-63CB-53E115D87A49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070099" y="1940371"/>
            <a:ext cx="1056142" cy="200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231;p48">
            <a:extLst>
              <a:ext uri="{FF2B5EF4-FFF2-40B4-BE49-F238E27FC236}">
                <a16:creationId xmlns:a16="http://schemas.microsoft.com/office/drawing/2014/main" id="{F395BDA8-C744-0754-6D62-13D71FAE7B26}"/>
              </a:ext>
            </a:extLst>
          </p:cNvPr>
          <p:cNvSpPr txBox="1"/>
          <p:nvPr/>
        </p:nvSpPr>
        <p:spPr>
          <a:xfrm>
            <a:off x="4129870" y="2737082"/>
            <a:ext cx="1452390" cy="236520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</a:t>
            </a:r>
            <a:endParaRPr dirty="0"/>
          </a:p>
        </p:txBody>
      </p:sp>
      <p:cxnSp>
        <p:nvCxnSpPr>
          <p:cNvPr id="24" name="Google Shape;232;p48">
            <a:extLst>
              <a:ext uri="{FF2B5EF4-FFF2-40B4-BE49-F238E27FC236}">
                <a16:creationId xmlns:a16="http://schemas.microsoft.com/office/drawing/2014/main" id="{A9B94EB3-8F34-842C-929E-69F0B12DC623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4853581" y="2357866"/>
            <a:ext cx="2484" cy="3792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7E4671-91CE-4337-DCDC-534965B70C02}"/>
              </a:ext>
            </a:extLst>
          </p:cNvPr>
          <p:cNvSpPr txBox="1"/>
          <p:nvPr/>
        </p:nvSpPr>
        <p:spPr>
          <a:xfrm>
            <a:off x="2580823" y="1731669"/>
            <a:ext cx="676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……</a:t>
            </a:r>
          </a:p>
        </p:txBody>
      </p:sp>
      <p:sp>
        <p:nvSpPr>
          <p:cNvPr id="26" name="Google Shape;224;p48">
            <a:extLst>
              <a:ext uri="{FF2B5EF4-FFF2-40B4-BE49-F238E27FC236}">
                <a16:creationId xmlns:a16="http://schemas.microsoft.com/office/drawing/2014/main" id="{69C8A11E-6982-A9EA-28EE-188A8CC211F0}"/>
              </a:ext>
            </a:extLst>
          </p:cNvPr>
          <p:cNvSpPr/>
          <p:nvPr/>
        </p:nvSpPr>
        <p:spPr>
          <a:xfrm>
            <a:off x="1058476" y="1526887"/>
            <a:ext cx="1452390" cy="830979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Genesis Block</a:t>
            </a:r>
            <a:endParaRPr sz="2000" dirty="0"/>
          </a:p>
        </p:txBody>
      </p:sp>
      <p:sp>
        <p:nvSpPr>
          <p:cNvPr id="27" name="Google Shape;231;p48">
            <a:extLst>
              <a:ext uri="{FF2B5EF4-FFF2-40B4-BE49-F238E27FC236}">
                <a16:creationId xmlns:a16="http://schemas.microsoft.com/office/drawing/2014/main" id="{8842302E-8857-7DFB-4406-8E1E6B9A3C5F}"/>
              </a:ext>
            </a:extLst>
          </p:cNvPr>
          <p:cNvSpPr txBox="1"/>
          <p:nvPr/>
        </p:nvSpPr>
        <p:spPr>
          <a:xfrm>
            <a:off x="1058476" y="2735076"/>
            <a:ext cx="1452390" cy="236520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</a:t>
            </a:r>
            <a:endParaRPr dirty="0"/>
          </a:p>
        </p:txBody>
      </p:sp>
      <p:cxnSp>
        <p:nvCxnSpPr>
          <p:cNvPr id="28" name="Google Shape;232;p48">
            <a:extLst>
              <a:ext uri="{FF2B5EF4-FFF2-40B4-BE49-F238E27FC236}">
                <a16:creationId xmlns:a16="http://schemas.microsoft.com/office/drawing/2014/main" id="{A531F817-B5C8-0134-873D-D3821FF6BAEB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1784671" y="2357866"/>
            <a:ext cx="0" cy="3772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Google Shape;224;p48">
            <a:extLst>
              <a:ext uri="{FF2B5EF4-FFF2-40B4-BE49-F238E27FC236}">
                <a16:creationId xmlns:a16="http://schemas.microsoft.com/office/drawing/2014/main" id="{B426132D-DA97-A95C-834A-4227B094DDA2}"/>
              </a:ext>
            </a:extLst>
          </p:cNvPr>
          <p:cNvSpPr/>
          <p:nvPr/>
        </p:nvSpPr>
        <p:spPr>
          <a:xfrm>
            <a:off x="6991752" y="1526887"/>
            <a:ext cx="1452390" cy="830979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Block</a:t>
            </a:r>
            <a:endParaRPr sz="2000" dirty="0"/>
          </a:p>
        </p:txBody>
      </p:sp>
      <p:cxnSp>
        <p:nvCxnSpPr>
          <p:cNvPr id="30" name="Google Shape;229;p48">
            <a:extLst>
              <a:ext uri="{FF2B5EF4-FFF2-40B4-BE49-F238E27FC236}">
                <a16:creationId xmlns:a16="http://schemas.microsoft.com/office/drawing/2014/main" id="{3BE902C3-0B40-298B-2A88-FD226604F79D}"/>
              </a:ext>
            </a:extLst>
          </p:cNvPr>
          <p:cNvCxnSpPr>
            <a:cxnSpLocks/>
            <a:stCxn id="29" idx="1"/>
            <a:endCxn id="21" idx="3"/>
          </p:cNvCxnSpPr>
          <p:nvPr/>
        </p:nvCxnSpPr>
        <p:spPr>
          <a:xfrm flipH="1">
            <a:off x="5580921" y="1942377"/>
            <a:ext cx="141083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231;p48">
            <a:extLst>
              <a:ext uri="{FF2B5EF4-FFF2-40B4-BE49-F238E27FC236}">
                <a16:creationId xmlns:a16="http://schemas.microsoft.com/office/drawing/2014/main" id="{E3E25E29-594E-F198-DB81-64F56AC9D77D}"/>
              </a:ext>
            </a:extLst>
          </p:cNvPr>
          <p:cNvSpPr txBox="1"/>
          <p:nvPr/>
        </p:nvSpPr>
        <p:spPr>
          <a:xfrm>
            <a:off x="6991754" y="2737082"/>
            <a:ext cx="1452390" cy="236520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</a:t>
            </a:r>
            <a:endParaRPr dirty="0"/>
          </a:p>
        </p:txBody>
      </p:sp>
      <p:cxnSp>
        <p:nvCxnSpPr>
          <p:cNvPr id="32" name="Google Shape;232;p48">
            <a:extLst>
              <a:ext uri="{FF2B5EF4-FFF2-40B4-BE49-F238E27FC236}">
                <a16:creationId xmlns:a16="http://schemas.microsoft.com/office/drawing/2014/main" id="{9E8F752E-F06C-5058-76A1-714EF8FDE290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7717947" y="2357866"/>
            <a:ext cx="2" cy="3792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" name="Google Shape;224;p48">
            <a:extLst>
              <a:ext uri="{FF2B5EF4-FFF2-40B4-BE49-F238E27FC236}">
                <a16:creationId xmlns:a16="http://schemas.microsoft.com/office/drawing/2014/main" id="{5895CB2D-5AB8-FBD9-61E6-A77EB28D6EE3}"/>
              </a:ext>
            </a:extLst>
          </p:cNvPr>
          <p:cNvSpPr/>
          <p:nvPr/>
        </p:nvSpPr>
        <p:spPr>
          <a:xfrm>
            <a:off x="9853634" y="1524881"/>
            <a:ext cx="1452390" cy="830979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Block</a:t>
            </a:r>
            <a:endParaRPr sz="2000" dirty="0"/>
          </a:p>
        </p:txBody>
      </p:sp>
      <p:cxnSp>
        <p:nvCxnSpPr>
          <p:cNvPr id="34" name="Google Shape;229;p48">
            <a:extLst>
              <a:ext uri="{FF2B5EF4-FFF2-40B4-BE49-F238E27FC236}">
                <a16:creationId xmlns:a16="http://schemas.microsoft.com/office/drawing/2014/main" id="{455D5DE0-6912-F623-9570-38A9C707954C}"/>
              </a:ext>
            </a:extLst>
          </p:cNvPr>
          <p:cNvCxnSpPr>
            <a:cxnSpLocks/>
            <a:stCxn id="33" idx="1"/>
            <a:endCxn id="29" idx="3"/>
          </p:cNvCxnSpPr>
          <p:nvPr/>
        </p:nvCxnSpPr>
        <p:spPr>
          <a:xfrm flipH="1">
            <a:off x="8444142" y="1940371"/>
            <a:ext cx="1409492" cy="200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231;p48">
            <a:extLst>
              <a:ext uri="{FF2B5EF4-FFF2-40B4-BE49-F238E27FC236}">
                <a16:creationId xmlns:a16="http://schemas.microsoft.com/office/drawing/2014/main" id="{6D030A51-B278-6142-F582-790EB43C7F90}"/>
              </a:ext>
            </a:extLst>
          </p:cNvPr>
          <p:cNvSpPr txBox="1"/>
          <p:nvPr/>
        </p:nvSpPr>
        <p:spPr>
          <a:xfrm>
            <a:off x="9853637" y="2735076"/>
            <a:ext cx="1452390" cy="236520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</a:t>
            </a:r>
            <a:endParaRPr dirty="0"/>
          </a:p>
        </p:txBody>
      </p:sp>
      <p:cxnSp>
        <p:nvCxnSpPr>
          <p:cNvPr id="36" name="Google Shape;232;p48">
            <a:extLst>
              <a:ext uri="{FF2B5EF4-FFF2-40B4-BE49-F238E27FC236}">
                <a16:creationId xmlns:a16="http://schemas.microsoft.com/office/drawing/2014/main" id="{6A2D9827-492E-CEBD-551C-FADAEAF15209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10579829" y="2355860"/>
            <a:ext cx="3" cy="3792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F62D49-BCB8-0E29-931C-1BED6ACC7F33}"/>
              </a:ext>
            </a:extLst>
          </p:cNvPr>
          <p:cNvSpPr txBox="1"/>
          <p:nvPr/>
        </p:nvSpPr>
        <p:spPr>
          <a:xfrm>
            <a:off x="2188740" y="1160620"/>
            <a:ext cx="2393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Hash</a:t>
            </a:r>
          </a:p>
          <a:p>
            <a:pPr algn="ctr"/>
            <a:r>
              <a:rPr lang="en-US" dirty="0"/>
              <a:t> pointer</a:t>
            </a:r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769F7-73A3-0A9F-AEB0-316922579853}"/>
              </a:ext>
            </a:extLst>
          </p:cNvPr>
          <p:cNvSpPr txBox="1"/>
          <p:nvPr/>
        </p:nvSpPr>
        <p:spPr>
          <a:xfrm>
            <a:off x="5200249" y="1146006"/>
            <a:ext cx="2393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Hash</a:t>
            </a:r>
          </a:p>
          <a:p>
            <a:pPr algn="ctr"/>
            <a:r>
              <a:rPr lang="en-US" dirty="0"/>
              <a:t> pointer</a:t>
            </a:r>
            <a:endParaRPr lang="en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DCA55A-D31D-11D5-0196-5593B2E99663}"/>
              </a:ext>
            </a:extLst>
          </p:cNvPr>
          <p:cNvSpPr txBox="1"/>
          <p:nvPr/>
        </p:nvSpPr>
        <p:spPr>
          <a:xfrm>
            <a:off x="7941833" y="1146006"/>
            <a:ext cx="2393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Hash</a:t>
            </a:r>
          </a:p>
          <a:p>
            <a:pPr algn="ctr"/>
            <a:r>
              <a:rPr lang="en-US" dirty="0"/>
              <a:t> pointer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8534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E22C-3045-461C-B116-FB840188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A2FC2-AE8E-4066-987E-7E1DAF16B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A random party is selected to propose the next block (mining)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Everyone checks that the data of </a:t>
            </a:r>
            <a:r>
              <a:rPr lang="en-US" dirty="0">
                <a:solidFill>
                  <a:srgbClr val="0070C0"/>
                </a:solidFill>
              </a:rPr>
              <a:t>the new block is valid</a:t>
            </a:r>
            <a:r>
              <a:rPr lang="en-US" dirty="0"/>
              <a:t>. If yes, append it to the local copy of the blockchain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than 50% honest parties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dirty="0"/>
              <a:t>consensus </a:t>
            </a:r>
            <a:r>
              <a:rPr lang="en-US" dirty="0">
                <a:solidFill>
                  <a:srgbClr val="FF0000"/>
                </a:solidFill>
              </a:rPr>
              <a:t>without a centralized trusted party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D370C-F699-00DC-803A-D690D77C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503-6950-406B-8E56-5C69479508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0372-DD5B-4B37-B44B-3488B333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6" y="11234"/>
            <a:ext cx="11746523" cy="1325563"/>
          </a:xfrm>
        </p:spPr>
        <p:txBody>
          <a:bodyPr/>
          <a:lstStyle/>
          <a:p>
            <a:r>
              <a:rPr lang="en-US" dirty="0"/>
              <a:t>Privacy and scalability problems in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447D-786F-482A-AA37-3BC99F59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44" y="1515533"/>
            <a:ext cx="10849556" cy="46614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data are posted publicly on the chain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https://www.blockchain.com/explorer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Privacy: sender, receiver and amount of TXs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Throughput: Bitcoin: 5 </a:t>
            </a:r>
            <a:r>
              <a:rPr lang="en-US" dirty="0" err="1"/>
              <a:t>tx</a:t>
            </a:r>
            <a:r>
              <a:rPr lang="en-US" dirty="0"/>
              <a:t>/s    Ethereum: ~30 </a:t>
            </a:r>
            <a:r>
              <a:rPr lang="en-US" dirty="0" err="1"/>
              <a:t>tx</a:t>
            </a:r>
            <a:r>
              <a:rPr lang="en-US" dirty="0"/>
              <a:t>/s</a:t>
            </a:r>
          </a:p>
          <a:p>
            <a:pPr marL="0" indent="0">
              <a:buNone/>
            </a:pPr>
            <a:r>
              <a:rPr lang="en-US" dirty="0"/>
              <a:t>Visa: ~ 65,000 /s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8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0372-DD5B-4B37-B44B-3488B333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6" y="11234"/>
            <a:ext cx="11995515" cy="1325563"/>
          </a:xfrm>
        </p:spPr>
        <p:txBody>
          <a:bodyPr/>
          <a:lstStyle/>
          <a:p>
            <a:r>
              <a:rPr lang="en-US" dirty="0"/>
              <a:t>Privacy and scalability problems in blockchain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7458F2-0F15-41CF-92EB-19A09D26073E}"/>
              </a:ext>
            </a:extLst>
          </p:cNvPr>
          <p:cNvSpPr/>
          <p:nvPr/>
        </p:nvSpPr>
        <p:spPr>
          <a:xfrm>
            <a:off x="371611" y="2846791"/>
            <a:ext cx="9800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Can we prove data validity without posting the data on chain </a:t>
            </a:r>
          </a:p>
        </p:txBody>
      </p:sp>
      <p:pic>
        <p:nvPicPr>
          <p:cNvPr id="6" name="Picture 2" descr="Image result for question mark">
            <a:extLst>
              <a:ext uri="{FF2B5EF4-FFF2-40B4-BE49-F238E27FC236}">
                <a16:creationId xmlns:a16="http://schemas.microsoft.com/office/drawing/2014/main" id="{AF513888-B40E-43B1-ACA3-8E755E3E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47" y="2595301"/>
            <a:ext cx="1142110" cy="11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9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2948</Words>
  <Application>Microsoft Office PowerPoint</Application>
  <PresentationFormat>Widescreen</PresentationFormat>
  <Paragraphs>902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Georgia</vt:lpstr>
      <vt:lpstr>Trebuchet MS</vt:lpstr>
      <vt:lpstr>Wingdings</vt:lpstr>
      <vt:lpstr>Office Theme</vt:lpstr>
      <vt:lpstr>Succinct and non-interactive zero-knowledge proofs</vt:lpstr>
      <vt:lpstr>Zero-Knowledge Proof (ZKP)</vt:lpstr>
      <vt:lpstr>Zero-knowledge - Succinct non-interactive knowledge of argument  (zk-SNARK)</vt:lpstr>
      <vt:lpstr>All types of crypto-currencies</vt:lpstr>
      <vt:lpstr>Blockchain Technology</vt:lpstr>
      <vt:lpstr>Blockchain and cryptocurrencies</vt:lpstr>
      <vt:lpstr>Security of blockchain</vt:lpstr>
      <vt:lpstr>Privacy and scalability problems in blockchain</vt:lpstr>
      <vt:lpstr>Privacy and scalability problems in blockchain</vt:lpstr>
      <vt:lpstr>Zero-Knowledge Proof (ZKP)</vt:lpstr>
      <vt:lpstr>Privacy-preserving Crypto-currencies</vt:lpstr>
      <vt:lpstr>zkRollup</vt:lpstr>
      <vt:lpstr>Other applications</vt:lpstr>
      <vt:lpstr>MOOC on Zero-Knowledge Proofs</vt:lpstr>
      <vt:lpstr>Plan for today</vt:lpstr>
      <vt:lpstr>What is a polynomial commitment?</vt:lpstr>
      <vt:lpstr>Polynomial commitment</vt:lpstr>
      <vt:lpstr>Group</vt:lpstr>
      <vt:lpstr>Generator</vt:lpstr>
      <vt:lpstr>Discrete-log assumption:</vt:lpstr>
      <vt:lpstr>Polynomial commitment [KZG10]</vt:lpstr>
      <vt:lpstr>Commitment</vt:lpstr>
      <vt:lpstr>Eval</vt:lpstr>
      <vt:lpstr>Verify</vt:lpstr>
      <vt:lpstr>Putting things together</vt:lpstr>
      <vt:lpstr>Soundness</vt:lpstr>
      <vt:lpstr>Soundness proof</vt:lpstr>
      <vt:lpstr>Complexity</vt:lpstr>
      <vt:lpstr>Public verifiability</vt:lpstr>
      <vt:lpstr>Bilinear pairing</vt:lpstr>
      <vt:lpstr>Public verifiability</vt:lpstr>
      <vt:lpstr>Properties</vt:lpstr>
      <vt:lpstr>Zero-knowledge</vt:lpstr>
      <vt:lpstr>General-purpose ZKP: Plonk [GWC20]</vt:lpstr>
      <vt:lpstr>Computation model: circuits</vt:lpstr>
      <vt:lpstr>Validating the assignment of circuits</vt:lpstr>
      <vt:lpstr>Plonk</vt:lpstr>
      <vt:lpstr>Plonk [GWC20]</vt:lpstr>
      <vt:lpstr>Polynomial Representation </vt:lpstr>
      <vt:lpstr>Root of unity</vt:lpstr>
      <vt:lpstr>Polynomial Representation </vt:lpstr>
      <vt:lpstr>Vanishing polynomial</vt:lpstr>
      <vt:lpstr>Polynomial Representation </vt:lpstr>
      <vt:lpstr>Polynomial Commitment</vt:lpstr>
      <vt:lpstr>Plonk</vt:lpstr>
      <vt:lpstr>Making it non-interactive</vt:lpstr>
      <vt:lpstr>Permutation Check </vt:lpstr>
      <vt:lpstr>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 Section 602 Techniques in Applied Cryptography</dc:title>
  <dc:creator>Yupeng Zhang</dc:creator>
  <cp:lastModifiedBy>Zhang, Yupeng</cp:lastModifiedBy>
  <cp:revision>337</cp:revision>
  <dcterms:created xsi:type="dcterms:W3CDTF">2019-08-25T21:23:20Z</dcterms:created>
  <dcterms:modified xsi:type="dcterms:W3CDTF">2024-04-22T22:44:53Z</dcterms:modified>
</cp:coreProperties>
</file>